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94" r:id="rId8"/>
    <p:sldId id="267" r:id="rId9"/>
    <p:sldId id="268" r:id="rId10"/>
    <p:sldId id="266" r:id="rId11"/>
    <p:sldId id="264" r:id="rId12"/>
    <p:sldId id="263" r:id="rId13"/>
    <p:sldId id="265" r:id="rId14"/>
    <p:sldId id="269" r:id="rId15"/>
    <p:sldId id="270" r:id="rId16"/>
    <p:sldId id="271" r:id="rId17"/>
    <p:sldId id="272" r:id="rId18"/>
    <p:sldId id="295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04ED-265B-42ED-910E-2CE555127AB7}" type="datetimeFigureOut">
              <a:rPr lang="es-AR" smtClean="0"/>
              <a:t>7/4/2021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9FF82FA-0C89-456F-9774-A33BD714E3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290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04ED-265B-42ED-910E-2CE555127AB7}" type="datetimeFigureOut">
              <a:rPr lang="es-AR" smtClean="0"/>
              <a:t>7/4/2021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FF82FA-0C89-456F-9774-A33BD714E3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7645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04ED-265B-42ED-910E-2CE555127AB7}" type="datetimeFigureOut">
              <a:rPr lang="es-AR" smtClean="0"/>
              <a:t>7/4/2021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FF82FA-0C89-456F-9774-A33BD714E34F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9845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04ED-265B-42ED-910E-2CE555127AB7}" type="datetimeFigureOut">
              <a:rPr lang="es-AR" smtClean="0"/>
              <a:t>7/4/2021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FF82FA-0C89-456F-9774-A33BD714E3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9821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04ED-265B-42ED-910E-2CE555127AB7}" type="datetimeFigureOut">
              <a:rPr lang="es-AR" smtClean="0"/>
              <a:t>7/4/2021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FF82FA-0C89-456F-9774-A33BD714E34F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7854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04ED-265B-42ED-910E-2CE555127AB7}" type="datetimeFigureOut">
              <a:rPr lang="es-AR" smtClean="0"/>
              <a:t>7/4/2021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FF82FA-0C89-456F-9774-A33BD714E3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6861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04ED-265B-42ED-910E-2CE555127AB7}" type="datetimeFigureOut">
              <a:rPr lang="es-AR" smtClean="0"/>
              <a:t>7/4/2021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82FA-0C89-456F-9774-A33BD714E3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1563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04ED-265B-42ED-910E-2CE555127AB7}" type="datetimeFigureOut">
              <a:rPr lang="es-AR" smtClean="0"/>
              <a:t>7/4/2021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82FA-0C89-456F-9774-A33BD714E3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861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04ED-265B-42ED-910E-2CE555127AB7}" type="datetimeFigureOut">
              <a:rPr lang="es-AR" smtClean="0"/>
              <a:t>7/4/2021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82FA-0C89-456F-9774-A33BD714E3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43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04ED-265B-42ED-910E-2CE555127AB7}" type="datetimeFigureOut">
              <a:rPr lang="es-AR" smtClean="0"/>
              <a:t>7/4/2021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FF82FA-0C89-456F-9774-A33BD714E3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730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04ED-265B-42ED-910E-2CE555127AB7}" type="datetimeFigureOut">
              <a:rPr lang="es-AR" smtClean="0"/>
              <a:t>7/4/2021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FF82FA-0C89-456F-9774-A33BD714E3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781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04ED-265B-42ED-910E-2CE555127AB7}" type="datetimeFigureOut">
              <a:rPr lang="es-AR" smtClean="0"/>
              <a:t>7/4/2021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FF82FA-0C89-456F-9774-A33BD714E3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461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04ED-265B-42ED-910E-2CE555127AB7}" type="datetimeFigureOut">
              <a:rPr lang="es-AR" smtClean="0"/>
              <a:t>7/4/2021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82FA-0C89-456F-9774-A33BD714E3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608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04ED-265B-42ED-910E-2CE555127AB7}" type="datetimeFigureOut">
              <a:rPr lang="es-AR" smtClean="0"/>
              <a:t>7/4/2021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82FA-0C89-456F-9774-A33BD714E3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806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04ED-265B-42ED-910E-2CE555127AB7}" type="datetimeFigureOut">
              <a:rPr lang="es-AR" smtClean="0"/>
              <a:t>7/4/2021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82FA-0C89-456F-9774-A33BD714E3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094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04ED-265B-42ED-910E-2CE555127AB7}" type="datetimeFigureOut">
              <a:rPr lang="es-AR" smtClean="0"/>
              <a:t>7/4/2021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FF82FA-0C89-456F-9774-A33BD714E3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758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A04ED-265B-42ED-910E-2CE555127AB7}" type="datetimeFigureOut">
              <a:rPr lang="es-AR" smtClean="0"/>
              <a:t>7/4/2021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FF82FA-0C89-456F-9774-A33BD714E3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748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47416" y="4509120"/>
            <a:ext cx="5832648" cy="10639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dirty="0"/>
              <a:t>Titular: Dr. Horacio Gorostegui</a:t>
            </a:r>
          </a:p>
          <a:p>
            <a:pPr>
              <a:lnSpc>
                <a:spcPct val="150000"/>
              </a:lnSpc>
            </a:pPr>
            <a:r>
              <a:rPr lang="es-ES" sz="2400" dirty="0"/>
              <a:t>JTP : Lic.  Liliana Aguayo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750591" y="577314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Abril de 2021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850" y="155676"/>
            <a:ext cx="8693792" cy="237457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088438" y="2600907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buSzPts val="1200"/>
            </a:pPr>
            <a:r>
              <a:rPr lang="es-AR" sz="28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ASIGNATURA: </a:t>
            </a:r>
          </a:p>
          <a:p>
            <a:pPr algn="just">
              <a:lnSpc>
                <a:spcPct val="115000"/>
              </a:lnSpc>
              <a:buSzPts val="1200"/>
            </a:pPr>
            <a:endParaRPr lang="es-ES" sz="24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AR" sz="28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Química Orgánica</a:t>
            </a:r>
            <a:endParaRPr lang="es-ES" sz="24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38819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2737" y="624110"/>
            <a:ext cx="10006885" cy="1280890"/>
          </a:xfrm>
        </p:spPr>
        <p:txBody>
          <a:bodyPr>
            <a:normAutofit/>
          </a:bodyPr>
          <a:lstStyle/>
          <a:p>
            <a:pPr lvl="0"/>
            <a:r>
              <a:rPr lang="es-ES" b="1" dirty="0" err="1"/>
              <a:t>Quiralidad</a:t>
            </a:r>
            <a:r>
              <a:rPr lang="es-ES" b="1" dirty="0"/>
              <a:t>: noción de centro </a:t>
            </a:r>
            <a:r>
              <a:rPr lang="es-ES" b="1" dirty="0" err="1"/>
              <a:t>esteroquímico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5915" y="2133600"/>
            <a:ext cx="11050074" cy="3777622"/>
          </a:xfrm>
        </p:spPr>
        <p:txBody>
          <a:bodyPr>
            <a:noAutofit/>
          </a:bodyPr>
          <a:lstStyle/>
          <a:p>
            <a:r>
              <a:rPr lang="es-ES" sz="2400" dirty="0"/>
              <a:t>Las propiedades geométricas de un carbono con hibridación sp</a:t>
            </a:r>
            <a:r>
              <a:rPr lang="es-ES" sz="2400" baseline="30000" dirty="0"/>
              <a:t>3</a:t>
            </a:r>
            <a:r>
              <a:rPr lang="es-ES" sz="2400" dirty="0"/>
              <a:t> hacen que, cuando esta unido a cuatro átomos o grupos de átomos diferentes, la molécula no tenga plano de simetría y que existan dos maneras diferentes de ordenar a los cuatro átomos o grupos de átomos. </a:t>
            </a:r>
            <a:endParaRPr lang="es-AR" sz="2400" dirty="0"/>
          </a:p>
          <a:p>
            <a:r>
              <a:rPr lang="es-ES" sz="2400" dirty="0"/>
              <a:t>Estas dos ordenaciones o configuraciones generan dos formas </a:t>
            </a:r>
            <a:r>
              <a:rPr lang="es-ES" sz="2400" dirty="0" err="1"/>
              <a:t>isoméricas</a:t>
            </a:r>
            <a:r>
              <a:rPr lang="es-ES" sz="2400" dirty="0"/>
              <a:t> denominadas </a:t>
            </a:r>
            <a:r>
              <a:rPr lang="es-ES" sz="2400" b="1" dirty="0" err="1"/>
              <a:t>enantiómeros</a:t>
            </a:r>
            <a:r>
              <a:rPr lang="es-ES" sz="2400" dirty="0"/>
              <a:t>, </a:t>
            </a:r>
            <a:r>
              <a:rPr lang="es-ES" sz="2400" i="1" dirty="0"/>
              <a:t>que son imágenes especulares entre sí pero que no son superponibles.</a:t>
            </a:r>
            <a:endParaRPr lang="es-AR" sz="2400" dirty="0"/>
          </a:p>
          <a:p>
            <a:r>
              <a:rPr lang="es-ES" sz="2400" dirty="0"/>
              <a:t>Cuando esto ocurre se dice que la molécula es </a:t>
            </a:r>
            <a:r>
              <a:rPr lang="es-ES" sz="2400" b="1" dirty="0" err="1"/>
              <a:t>quiral</a:t>
            </a:r>
            <a:r>
              <a:rPr lang="es-ES" sz="2400" b="1" dirty="0"/>
              <a:t> y óptimamente activa</a:t>
            </a:r>
            <a:r>
              <a:rPr lang="es-ES" sz="2400" dirty="0"/>
              <a:t>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287517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4255" y="624110"/>
            <a:ext cx="9830358" cy="1280890"/>
          </a:xfrm>
        </p:spPr>
        <p:txBody>
          <a:bodyPr>
            <a:normAutofit/>
          </a:bodyPr>
          <a:lstStyle/>
          <a:p>
            <a:pPr lvl="0"/>
            <a:r>
              <a:rPr lang="es-ES_tradnl" b="1" dirty="0"/>
              <a:t>Actividad óptica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5762" y="1459403"/>
            <a:ext cx="10461423" cy="3777622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Los </a:t>
            </a:r>
            <a:r>
              <a:rPr lang="es-ES" sz="2400" dirty="0" err="1"/>
              <a:t>enantiómeros</a:t>
            </a:r>
            <a:r>
              <a:rPr lang="es-ES" sz="2400" dirty="0"/>
              <a:t> presentan propiedades físicas idénticas, con la excepción de su comportamiento frente a la luz polarizada. Un </a:t>
            </a:r>
            <a:r>
              <a:rPr lang="es-ES" sz="2400" dirty="0" err="1"/>
              <a:t>enantiómero</a:t>
            </a:r>
            <a:r>
              <a:rPr lang="es-ES" sz="2400" dirty="0"/>
              <a:t> gira el plano de la luz polarizada en el sentido de las agujas del reloj, es dextrógiro (+). El otro </a:t>
            </a:r>
            <a:r>
              <a:rPr lang="es-ES" sz="2400" dirty="0" err="1"/>
              <a:t>enantiómero</a:t>
            </a:r>
            <a:r>
              <a:rPr lang="es-ES" sz="2400" dirty="0"/>
              <a:t> provoca rotación en el sentido contrario al de las agujas del reloj, es levógiro (-). </a:t>
            </a:r>
            <a:endParaRPr lang="es-AR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154" y="3449654"/>
            <a:ext cx="7505697" cy="342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88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852710"/>
            <a:ext cx="9675812" cy="1280890"/>
          </a:xfrm>
        </p:spPr>
        <p:txBody>
          <a:bodyPr>
            <a:normAutofit/>
          </a:bodyPr>
          <a:lstStyle/>
          <a:p>
            <a:r>
              <a:rPr lang="es-ES" b="1" dirty="0"/>
              <a:t>Rotación óptica observada y específica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6676" y="2429814"/>
            <a:ext cx="9868995" cy="3777622"/>
          </a:xfrm>
        </p:spPr>
        <p:txBody>
          <a:bodyPr>
            <a:normAutofit/>
          </a:bodyPr>
          <a:lstStyle/>
          <a:p>
            <a:pPr algn="just"/>
            <a:r>
              <a:rPr lang="es-ES" sz="2800" dirty="0"/>
              <a:t>La rotación medida en el polarímetro se llama rotación óptica observada y se representa por α (alfa). Su valor depende de numerosas variables como temperatura, longitud de onda, concentración, disolvente y tipo de sustancia. Para evitar estas dependencias se define la rotación óptica específica [α]. </a:t>
            </a:r>
            <a:endParaRPr lang="es-AR" sz="2800" dirty="0"/>
          </a:p>
          <a:p>
            <a:pPr marL="0" indent="0">
              <a:buNone/>
            </a:pP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423260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8649" y="624110"/>
            <a:ext cx="9765964" cy="1280890"/>
          </a:xfrm>
        </p:spPr>
        <p:txBody>
          <a:bodyPr/>
          <a:lstStyle/>
          <a:p>
            <a:r>
              <a:rPr lang="es-ES" b="1" dirty="0"/>
              <a:t>Exceso </a:t>
            </a:r>
            <a:r>
              <a:rPr lang="es-ES" b="1" dirty="0" err="1"/>
              <a:t>enantiomérico</a:t>
            </a:r>
            <a:r>
              <a:rPr lang="es-ES" b="1" dirty="0"/>
              <a:t> o pureza óptica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52282" y="2133600"/>
            <a:ext cx="10152330" cy="3777622"/>
          </a:xfrm>
        </p:spPr>
        <p:txBody>
          <a:bodyPr/>
          <a:lstStyle/>
          <a:p>
            <a:pPr algn="just"/>
            <a:r>
              <a:rPr lang="es-ES" sz="2800" dirty="0"/>
              <a:t>Cuando mezclamos dos </a:t>
            </a:r>
            <a:r>
              <a:rPr lang="es-ES" sz="2800" dirty="0" err="1"/>
              <a:t>enantiómeros</a:t>
            </a:r>
            <a:r>
              <a:rPr lang="es-ES" sz="2800" dirty="0"/>
              <a:t> en igual proporción la rotación óptica es nula [a]=0, se compensa la rotación del dextrógiro con la del levógiro (mezcla </a:t>
            </a:r>
            <a:r>
              <a:rPr lang="es-ES" sz="2800" dirty="0" err="1"/>
              <a:t>racémica</a:t>
            </a:r>
            <a:r>
              <a:rPr lang="es-ES" sz="2800" dirty="0"/>
              <a:t>). Si mezclamos </a:t>
            </a:r>
            <a:r>
              <a:rPr lang="es-ES" sz="2800" dirty="0" err="1"/>
              <a:t>enantiómeros</a:t>
            </a:r>
            <a:r>
              <a:rPr lang="es-ES" sz="2800" dirty="0"/>
              <a:t> en distinta proporción se puede calcular la rotación óptica mediante el exceso </a:t>
            </a:r>
            <a:r>
              <a:rPr lang="es-ES" sz="2800" dirty="0" err="1"/>
              <a:t>enantiomérico</a:t>
            </a:r>
            <a:r>
              <a:rPr lang="es-ES" sz="2800" dirty="0"/>
              <a:t> o pureza óptica, que representa el porcentaje de </a:t>
            </a:r>
            <a:r>
              <a:rPr lang="es-ES" sz="2800" dirty="0" err="1"/>
              <a:t>enantiómero</a:t>
            </a:r>
            <a:r>
              <a:rPr lang="es-ES" sz="2800" dirty="0"/>
              <a:t> que provoca la rotación de luz. </a:t>
            </a:r>
            <a:endParaRPr lang="es-AR" sz="28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28597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5770" y="263501"/>
            <a:ext cx="9675812" cy="1280890"/>
          </a:xfrm>
        </p:spPr>
        <p:txBody>
          <a:bodyPr>
            <a:normAutofit/>
          </a:bodyPr>
          <a:lstStyle/>
          <a:p>
            <a:r>
              <a:rPr lang="es-ES" b="1" dirty="0"/>
              <a:t>Nomenclatura de los isómeros </a:t>
            </a:r>
            <a:r>
              <a:rPr lang="es-ES" b="1" dirty="0" err="1"/>
              <a:t>configuracionales</a:t>
            </a:r>
            <a:r>
              <a:rPr lang="es-ES" b="1" dirty="0"/>
              <a:t>. . Nomenclatura R y S.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23296" y="1747234"/>
            <a:ext cx="8915400" cy="3777622"/>
          </a:xfrm>
        </p:spPr>
        <p:txBody>
          <a:bodyPr>
            <a:normAutofit/>
          </a:bodyPr>
          <a:lstStyle/>
          <a:p>
            <a:r>
              <a:rPr lang="es-ES" sz="2400" dirty="0"/>
              <a:t>El sistema más aceptado para nombrar la configuración de un centro </a:t>
            </a:r>
            <a:r>
              <a:rPr lang="es-ES" sz="2400" dirty="0" err="1"/>
              <a:t>estereogénico</a:t>
            </a:r>
            <a:r>
              <a:rPr lang="es-ES" sz="2400" dirty="0"/>
              <a:t> es la denominada convención de </a:t>
            </a:r>
            <a:r>
              <a:rPr lang="es-ES" sz="2400" b="1" dirty="0" err="1"/>
              <a:t>Cahn</a:t>
            </a:r>
            <a:r>
              <a:rPr lang="es-ES" sz="2400" b="1" dirty="0"/>
              <a:t>, </a:t>
            </a:r>
            <a:r>
              <a:rPr lang="es-ES" sz="2400" b="1" dirty="0" err="1"/>
              <a:t>Ingold</a:t>
            </a:r>
            <a:r>
              <a:rPr lang="es-ES" sz="2400" b="1" dirty="0"/>
              <a:t> y </a:t>
            </a:r>
            <a:r>
              <a:rPr lang="es-ES" sz="2400" b="1" dirty="0" err="1"/>
              <a:t>Prelog</a:t>
            </a:r>
            <a:r>
              <a:rPr lang="es-ES" sz="2400" dirty="0"/>
              <a:t>, que asigna una letra R o S a cada centro </a:t>
            </a:r>
            <a:r>
              <a:rPr lang="es-ES" sz="2400" dirty="0" err="1"/>
              <a:t>estereogénico</a:t>
            </a:r>
            <a:r>
              <a:rPr lang="es-ES" sz="2400" dirty="0"/>
              <a:t> de una molécula </a:t>
            </a:r>
            <a:r>
              <a:rPr lang="es-ES" sz="2400" dirty="0" err="1"/>
              <a:t>quiral</a:t>
            </a:r>
            <a:r>
              <a:rPr lang="es-ES" sz="2400" dirty="0"/>
              <a:t>. </a:t>
            </a:r>
          </a:p>
          <a:p>
            <a:endParaRPr lang="es-ES" sz="2400" dirty="0"/>
          </a:p>
          <a:p>
            <a:pPr algn="just"/>
            <a:r>
              <a:rPr lang="es-ES" sz="2800" dirty="0"/>
              <a:t>Las reglas que hay que seguir para asignar una configuración R o S son las siguientes: </a:t>
            </a:r>
            <a:endParaRPr lang="es-AR" sz="2800" dirty="0"/>
          </a:p>
          <a:p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2351438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96980" y="553792"/>
            <a:ext cx="9907632" cy="535743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2400" dirty="0"/>
              <a:t>1º. Cada átomo unido al carbono </a:t>
            </a:r>
            <a:r>
              <a:rPr lang="es-ES" sz="2400" dirty="0" err="1"/>
              <a:t>estereogénico</a:t>
            </a:r>
            <a:r>
              <a:rPr lang="es-ES" sz="2400" dirty="0"/>
              <a:t> recibe un número 1, 2, 3 </a:t>
            </a:r>
            <a:r>
              <a:rPr lang="es-ES" sz="2400" dirty="0" err="1"/>
              <a:t>ó</a:t>
            </a:r>
            <a:r>
              <a:rPr lang="es-ES" sz="2400" dirty="0"/>
              <a:t> 4. El 1 se asigna al grupo de mayor prioridad y el 4 al de menor prioridad. La prioridad se establece según el número atómico: el átomo de mayor prioridad es el </a:t>
            </a:r>
            <a:r>
              <a:rPr lang="es-ES" sz="2400" b="1" dirty="0"/>
              <a:t>de mayor número atómico.</a:t>
            </a:r>
            <a:endParaRPr lang="es-AR" sz="2400" dirty="0"/>
          </a:p>
          <a:p>
            <a:pPr algn="just"/>
            <a:r>
              <a:rPr lang="es-ES" sz="2400" dirty="0"/>
              <a:t>2º. Una vez asignado el orden de prioridad se mira el carbono </a:t>
            </a:r>
            <a:r>
              <a:rPr lang="es-ES" sz="2400" dirty="0" err="1"/>
              <a:t>estereogénico</a:t>
            </a:r>
            <a:r>
              <a:rPr lang="es-ES" sz="2400" dirty="0"/>
              <a:t> desde el lado opuesto al grupo de menor prioridad.</a:t>
            </a:r>
            <a:endParaRPr lang="es-AR" sz="2400" dirty="0"/>
          </a:p>
          <a:p>
            <a:pPr algn="just"/>
            <a:r>
              <a:rPr lang="es-ES" sz="2400" dirty="0"/>
              <a:t>Si el orden </a:t>
            </a:r>
            <a:r>
              <a:rPr lang="es-ES" sz="2400"/>
              <a:t>de prioridades creciente </a:t>
            </a:r>
            <a:r>
              <a:rPr lang="es-ES" sz="2400" dirty="0"/>
              <a:t>de los restantes grupos representa una secuencia en el sentido de las agujas del reloj se asigna al </a:t>
            </a:r>
            <a:r>
              <a:rPr lang="es-ES" sz="2400" dirty="0" err="1"/>
              <a:t>estereocentro</a:t>
            </a:r>
            <a:r>
              <a:rPr lang="es-ES" sz="2400" dirty="0"/>
              <a:t> la </a:t>
            </a:r>
            <a:r>
              <a:rPr lang="es-ES" sz="2400" b="1" dirty="0"/>
              <a:t>configuración R</a:t>
            </a:r>
            <a:r>
              <a:rPr lang="es-ES" sz="2400" dirty="0"/>
              <a:t> (</a:t>
            </a:r>
            <a:r>
              <a:rPr lang="es-ES" sz="2400" dirty="0" err="1"/>
              <a:t>rectus</a:t>
            </a:r>
            <a:r>
              <a:rPr lang="es-ES" sz="2400" dirty="0"/>
              <a:t>, derecha).</a:t>
            </a:r>
            <a:endParaRPr lang="es-AR" sz="2400" dirty="0"/>
          </a:p>
          <a:p>
            <a:pPr algn="just"/>
            <a:r>
              <a:rPr lang="es-ES" sz="2400" dirty="0"/>
              <a:t>Si la secuencia gira en el sentido opuesto a las agujas del reloj la </a:t>
            </a:r>
            <a:r>
              <a:rPr lang="es-ES" sz="2400" b="1" dirty="0"/>
              <a:t>configuración</a:t>
            </a:r>
            <a:r>
              <a:rPr lang="es-ES" sz="2400" dirty="0"/>
              <a:t> del </a:t>
            </a:r>
            <a:r>
              <a:rPr lang="es-ES" sz="2400" dirty="0" err="1"/>
              <a:t>estereocentro</a:t>
            </a:r>
            <a:r>
              <a:rPr lang="es-ES" sz="2400" dirty="0"/>
              <a:t> es </a:t>
            </a:r>
            <a:r>
              <a:rPr lang="es-ES" sz="2400" b="1" dirty="0"/>
              <a:t>S</a:t>
            </a:r>
            <a:r>
              <a:rPr lang="es-ES" sz="2400" dirty="0"/>
              <a:t> (</a:t>
            </a:r>
            <a:r>
              <a:rPr lang="es-ES" sz="2400" dirty="0" err="1"/>
              <a:t>sinister</a:t>
            </a:r>
            <a:r>
              <a:rPr lang="es-ES" sz="2400" dirty="0"/>
              <a:t>, izquierda).</a:t>
            </a:r>
            <a:endParaRPr lang="es-AR" sz="2400" dirty="0"/>
          </a:p>
          <a:p>
            <a:pPr algn="just"/>
            <a:r>
              <a:rPr lang="es-ES" sz="2400" dirty="0"/>
              <a:t>A continuación se aplican estas reglas de prioridad para la asignación de las configuraciones de centros </a:t>
            </a:r>
            <a:r>
              <a:rPr lang="es-ES" sz="2400" dirty="0" err="1"/>
              <a:t>estereogénicos</a:t>
            </a:r>
            <a:r>
              <a:rPr lang="es-ES" sz="2400" dirty="0"/>
              <a:t> en una serie de compuestos </a:t>
            </a:r>
            <a:r>
              <a:rPr lang="es-ES" sz="2400" dirty="0" err="1"/>
              <a:t>quirales</a:t>
            </a:r>
            <a:r>
              <a:rPr lang="es-ES" sz="2400" dirty="0"/>
              <a:t>.</a:t>
            </a:r>
            <a:endParaRPr lang="es-AR" sz="2400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420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48496" y="811369"/>
            <a:ext cx="9856116" cy="5099853"/>
          </a:xfrm>
        </p:spPr>
        <p:txBody>
          <a:bodyPr/>
          <a:lstStyle/>
          <a:p>
            <a:r>
              <a:rPr lang="es-ES" sz="2000" b="1" dirty="0"/>
              <a:t>Ejemplo 1:</a:t>
            </a:r>
            <a:r>
              <a:rPr lang="es-ES" sz="2000" dirty="0"/>
              <a:t> 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400" dirty="0"/>
              <a:t>Asignación de la configuración R o S de los dos </a:t>
            </a:r>
            <a:r>
              <a:rPr lang="es-ES" sz="2400" dirty="0" err="1"/>
              <a:t>enantiómeros</a:t>
            </a:r>
            <a:r>
              <a:rPr lang="es-ES" sz="2400" dirty="0"/>
              <a:t> del 1- cloro-1-fluoroetano.</a:t>
            </a:r>
            <a:br>
              <a:rPr lang="es-ES" sz="2400" dirty="0"/>
            </a:br>
            <a:r>
              <a:rPr lang="es-ES" sz="2400" dirty="0"/>
              <a:t>La representación tridimensional de los dos </a:t>
            </a:r>
            <a:r>
              <a:rPr lang="es-ES" sz="2400" dirty="0" err="1"/>
              <a:t>enantiómeros</a:t>
            </a:r>
            <a:r>
              <a:rPr lang="es-ES" sz="2400" dirty="0"/>
              <a:t> del 1-cloro-1-fluoroetano es la siguiente:</a:t>
            </a:r>
            <a:endParaRPr lang="es-AR" sz="2400" dirty="0"/>
          </a:p>
          <a:p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139" y="3822608"/>
            <a:ext cx="4936100" cy="240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4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918"/>
          <a:stretch/>
        </p:blipFill>
        <p:spPr>
          <a:xfrm>
            <a:off x="1944732" y="765778"/>
            <a:ext cx="9144573" cy="529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43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84" y="1102413"/>
            <a:ext cx="9494763" cy="51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9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00011" y="631065"/>
            <a:ext cx="9804601" cy="5280157"/>
          </a:xfrm>
        </p:spPr>
        <p:txBody>
          <a:bodyPr/>
          <a:lstStyle/>
          <a:p>
            <a:r>
              <a:rPr lang="es-ES" sz="2400" b="1" dirty="0"/>
              <a:t>Ejemplo 2:</a:t>
            </a:r>
            <a:r>
              <a:rPr lang="es-ES" sz="2400" dirty="0"/>
              <a:t> </a:t>
            </a:r>
          </a:p>
          <a:p>
            <a:pPr marL="0" indent="0">
              <a:buNone/>
            </a:pPr>
            <a:r>
              <a:rPr lang="es-ES" sz="2400" dirty="0"/>
              <a:t>Asignación de la configuración R </a:t>
            </a:r>
            <a:r>
              <a:rPr lang="es-ES" sz="2400" dirty="0" err="1"/>
              <a:t>ó</a:t>
            </a:r>
            <a:r>
              <a:rPr lang="es-ES" sz="2400" dirty="0"/>
              <a:t> S en </a:t>
            </a:r>
            <a:r>
              <a:rPr lang="es-ES" sz="2400" dirty="0" err="1"/>
              <a:t>estereocentros</a:t>
            </a:r>
            <a:r>
              <a:rPr lang="es-ES" sz="2400" dirty="0"/>
              <a:t> unidos a más de un átomo igual, como en el compuesto que se da a continuación:</a:t>
            </a:r>
            <a:endParaRPr lang="es-AR" sz="2400" dirty="0"/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84" y="2665624"/>
            <a:ext cx="5304071" cy="36689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883" y="2665624"/>
            <a:ext cx="6108244" cy="366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2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7437" y="624110"/>
            <a:ext cx="9637175" cy="1280890"/>
          </a:xfrm>
        </p:spPr>
        <p:txBody>
          <a:bodyPr/>
          <a:lstStyle/>
          <a:p>
            <a:pPr lvl="0"/>
            <a:r>
              <a:rPr lang="es-AR" b="1" u="sng" dirty="0"/>
              <a:t>Contenidos</a:t>
            </a:r>
            <a:r>
              <a:rPr lang="es-AR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6677" y="2133600"/>
            <a:ext cx="10087936" cy="3777622"/>
          </a:xfrm>
        </p:spPr>
        <p:txBody>
          <a:bodyPr>
            <a:normAutofit/>
          </a:bodyPr>
          <a:lstStyle/>
          <a:p>
            <a:r>
              <a:rPr lang="es-ES_tradnl" sz="2800" b="1" dirty="0"/>
              <a:t>Unidad 3. Estereoquímica. </a:t>
            </a:r>
            <a:r>
              <a:rPr lang="es-ES_tradnl" sz="2800" dirty="0"/>
              <a:t> </a:t>
            </a:r>
            <a:endParaRPr lang="es-AR" sz="2800" dirty="0"/>
          </a:p>
          <a:p>
            <a:pPr lvl="1"/>
            <a:r>
              <a:rPr lang="es-ES_tradnl" sz="2400" dirty="0"/>
              <a:t>Estereoquímica y </a:t>
            </a:r>
            <a:r>
              <a:rPr lang="es-ES_tradnl" sz="2400" dirty="0" err="1"/>
              <a:t>estereoisomería</a:t>
            </a:r>
            <a:endParaRPr lang="es-AR" sz="2400" dirty="0"/>
          </a:p>
          <a:p>
            <a:pPr lvl="1"/>
            <a:r>
              <a:rPr lang="es-ES_tradnl" sz="2400" dirty="0"/>
              <a:t>Actividad óptica. Rotación específica y pureza óptica.</a:t>
            </a:r>
            <a:endParaRPr lang="es-AR" sz="2400" dirty="0"/>
          </a:p>
          <a:p>
            <a:pPr lvl="1"/>
            <a:r>
              <a:rPr lang="es-ES_tradnl" sz="2400" dirty="0" err="1"/>
              <a:t>Enantiomería</a:t>
            </a:r>
            <a:r>
              <a:rPr lang="es-ES_tradnl" sz="2400" dirty="0"/>
              <a:t>. </a:t>
            </a:r>
            <a:r>
              <a:rPr lang="es-ES_tradnl" sz="2400" dirty="0" err="1"/>
              <a:t>Quiralidad</a:t>
            </a:r>
            <a:r>
              <a:rPr lang="es-ES_tradnl" sz="2400" dirty="0"/>
              <a:t>. Configuración R/S. Modificación </a:t>
            </a:r>
            <a:r>
              <a:rPr lang="es-ES_tradnl" sz="2400" dirty="0" err="1"/>
              <a:t>racémica</a:t>
            </a:r>
            <a:r>
              <a:rPr lang="es-ES_tradnl" sz="2400" dirty="0"/>
              <a:t>.</a:t>
            </a:r>
            <a:endParaRPr lang="es-AR" sz="2400" dirty="0"/>
          </a:p>
          <a:p>
            <a:pPr lvl="1"/>
            <a:r>
              <a:rPr lang="es-ES_tradnl" sz="2400" dirty="0" err="1"/>
              <a:t>Diastereómeros</a:t>
            </a:r>
            <a:r>
              <a:rPr lang="es-ES_tradnl" sz="2400" dirty="0"/>
              <a:t>. Estructuras meso.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696194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922" y="1457737"/>
            <a:ext cx="11576179" cy="362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77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77285" y="624110"/>
            <a:ext cx="9727327" cy="5287112"/>
          </a:xfrm>
        </p:spPr>
        <p:txBody>
          <a:bodyPr>
            <a:normAutofit/>
          </a:bodyPr>
          <a:lstStyle/>
          <a:p>
            <a:r>
              <a:rPr lang="es-ES" sz="2400" b="1" dirty="0"/>
              <a:t>Ejemplo 3:</a:t>
            </a:r>
            <a:r>
              <a:rPr lang="es-ES" sz="2400" dirty="0"/>
              <a:t> 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Asignación de la configuración R o S en el siguiente compuesto </a:t>
            </a:r>
            <a:r>
              <a:rPr lang="es-ES" sz="2400" dirty="0" err="1"/>
              <a:t>quiral</a:t>
            </a:r>
            <a:r>
              <a:rPr lang="es-ES" sz="2400" dirty="0"/>
              <a:t>:</a:t>
            </a:r>
            <a:endParaRPr lang="es-AR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70" y="2812548"/>
            <a:ext cx="5705047" cy="35702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917" y="2812548"/>
            <a:ext cx="5860610" cy="357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95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33" y="251767"/>
            <a:ext cx="8549311" cy="33064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33" y="3866062"/>
            <a:ext cx="8665839" cy="25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79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35617" y="592428"/>
            <a:ext cx="9868995" cy="5318794"/>
          </a:xfrm>
        </p:spPr>
        <p:txBody>
          <a:bodyPr/>
          <a:lstStyle/>
          <a:p>
            <a:pPr algn="just"/>
            <a:r>
              <a:rPr lang="es-ES" sz="2400" dirty="0"/>
              <a:t>Para asignar la prioridad de átomos unidos mediante enlaces múltiples se considera que cada enlace pi (π) equivale a un enlace simple adicional. Las equivalencias de una serie de grupos que contienen enlaces múltiples se da en la siguiente figura.</a:t>
            </a:r>
            <a:endParaRPr lang="es-AR" sz="2400" dirty="0"/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052" y="2589172"/>
            <a:ext cx="8150078" cy="405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75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7133" y="624110"/>
            <a:ext cx="9817480" cy="1280890"/>
          </a:xfrm>
        </p:spPr>
        <p:txBody>
          <a:bodyPr/>
          <a:lstStyle/>
          <a:p>
            <a:r>
              <a:rPr lang="es-ES" b="1" dirty="0"/>
              <a:t>Proyección de Fischer. Configuraciones de los </a:t>
            </a:r>
            <a:r>
              <a:rPr lang="es-ES" b="1" dirty="0" err="1"/>
              <a:t>enantiómeros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1070" y="2133600"/>
            <a:ext cx="10023542" cy="3777622"/>
          </a:xfrm>
        </p:spPr>
        <p:txBody>
          <a:bodyPr>
            <a:normAutofit lnSpcReduction="10000"/>
          </a:bodyPr>
          <a:lstStyle/>
          <a:p>
            <a:r>
              <a:rPr lang="es-ES" sz="2400" dirty="0"/>
              <a:t>Fischer ideó una forma sencilla de representar los </a:t>
            </a:r>
            <a:r>
              <a:rPr lang="es-ES" sz="2400" dirty="0" err="1"/>
              <a:t>estereocentros</a:t>
            </a:r>
            <a:r>
              <a:rPr lang="es-ES" sz="2400" dirty="0"/>
              <a:t> de una molécula. En las proyecciones de Fischer cada carbono tetraédrico se representa como una cruz en la que, las líneas horizontales se dirigen hacia afuera del papel y las verticales hacia adentro. </a:t>
            </a:r>
          </a:p>
          <a:p>
            <a:r>
              <a:rPr lang="es-ES" sz="2400" dirty="0"/>
              <a:t>La proyección de Fischer es una forma de representar una molécula tridimensional en una superficie bidimensional. Para transformar la representación tridimensional de una molécula con un </a:t>
            </a:r>
            <a:r>
              <a:rPr lang="es-ES" sz="2400" dirty="0" err="1"/>
              <a:t>estereocentro</a:t>
            </a:r>
            <a:r>
              <a:rPr lang="es-ES" sz="2400" dirty="0"/>
              <a:t> en una proyección de Fischer </a:t>
            </a:r>
            <a:r>
              <a:rPr lang="es-ES" sz="2400" u="sng" dirty="0"/>
              <a:t>se siguen los siguientes pasos</a:t>
            </a:r>
            <a:r>
              <a:rPr lang="es-ES" sz="2400" dirty="0"/>
              <a:t>:</a:t>
            </a:r>
            <a:endParaRPr lang="es-AR" sz="24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21260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5465" y="566670"/>
            <a:ext cx="9959147" cy="5344552"/>
          </a:xfrm>
        </p:spPr>
        <p:txBody>
          <a:bodyPr/>
          <a:lstStyle/>
          <a:p>
            <a:pPr marL="0" lvl="0" indent="0">
              <a:buNone/>
            </a:pPr>
            <a:r>
              <a:rPr lang="es-ES" sz="2800" dirty="0"/>
              <a:t>Se orienta la estructura de manera que el carbono del </a:t>
            </a:r>
            <a:r>
              <a:rPr lang="es-ES" sz="2800" dirty="0" err="1"/>
              <a:t>esterocentro</a:t>
            </a:r>
            <a:r>
              <a:rPr lang="es-ES" sz="2800" dirty="0"/>
              <a:t> quede contenido en el plano del papel, dos de los sustituyentes se dirijan hacia el observador y los otros dos sustituyentes se alejen del observador:</a:t>
            </a:r>
            <a:endParaRPr lang="es-AR" sz="2800" dirty="0"/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908" y="3238946"/>
            <a:ext cx="9430956" cy="239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22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25769" y="605307"/>
            <a:ext cx="9778843" cy="530591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s-ES" sz="2800" dirty="0"/>
              <a:t>Con la orientación correcta se proyectan los dos enlaces que se acercan al  observador en la horizontal y los dos enlaces que se alejan del observador en la vertical:</a:t>
            </a:r>
            <a:endParaRPr lang="es-AR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962" y="2555881"/>
            <a:ext cx="6265009" cy="34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20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5313" y="701749"/>
            <a:ext cx="9946268" cy="5602129"/>
          </a:xfrm>
        </p:spPr>
        <p:txBody>
          <a:bodyPr/>
          <a:lstStyle/>
          <a:p>
            <a:r>
              <a:rPr lang="es-ES" sz="2400" dirty="0"/>
              <a:t>Para asignar la configuración R o S en las proyecciones de Fischer se determina primero el orden de prioridad según la convención </a:t>
            </a:r>
            <a:r>
              <a:rPr lang="es-ES" sz="2400" dirty="0" err="1"/>
              <a:t>Cahn-Ingold-Prelog</a:t>
            </a:r>
            <a:r>
              <a:rPr lang="es-ES" sz="2400" dirty="0"/>
              <a:t>.</a:t>
            </a:r>
            <a:endParaRPr lang="es-AR" sz="2400" dirty="0"/>
          </a:p>
          <a:p>
            <a:r>
              <a:rPr lang="es-ES" sz="2400" dirty="0"/>
              <a:t>En el caso anterior sería:</a:t>
            </a:r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endParaRPr lang="es-AR" sz="2400" dirty="0"/>
          </a:p>
          <a:p>
            <a:endParaRPr lang="es-AR" sz="2400" dirty="0"/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090" y="2675211"/>
            <a:ext cx="4890814" cy="362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14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22738" y="785612"/>
            <a:ext cx="10006884" cy="5589431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/>
              <a:t>Se unen los tres grupos prioritarios en el orden 1 -&gt; 2 -&gt; 3 y se observa si está unión va en el sentido de reloj o en el sentido contrario.</a:t>
            </a:r>
          </a:p>
          <a:p>
            <a:pPr marL="0" indent="0">
              <a:buNone/>
            </a:pPr>
            <a:endParaRPr lang="es-AR" sz="2400" dirty="0"/>
          </a:p>
          <a:p>
            <a:r>
              <a:rPr lang="es-ES" sz="2400" dirty="0"/>
              <a:t>Si el último grupo en prioridad está en la vertical y la unión 1 - 2 - 3 va en sentido R la configuración del </a:t>
            </a:r>
            <a:r>
              <a:rPr lang="es-ES" sz="2400" dirty="0" err="1"/>
              <a:t>estereocentro</a:t>
            </a:r>
            <a:r>
              <a:rPr lang="es-ES" sz="2400" dirty="0"/>
              <a:t> será R.</a:t>
            </a:r>
          </a:p>
          <a:p>
            <a:pPr marL="0" indent="0">
              <a:buNone/>
            </a:pPr>
            <a:endParaRPr lang="es-AR" sz="2400" dirty="0"/>
          </a:p>
          <a:p>
            <a:r>
              <a:rPr lang="es-ES" sz="2400" dirty="0"/>
              <a:t>Si el último grupo en prioridad está en la vertical y la unión 1 - 2 - 3 va en sentido S la configuración del </a:t>
            </a:r>
            <a:r>
              <a:rPr lang="es-ES" sz="2400" dirty="0" err="1"/>
              <a:t>estereocentro</a:t>
            </a:r>
            <a:r>
              <a:rPr lang="es-ES" sz="2400" dirty="0"/>
              <a:t> será S.</a:t>
            </a:r>
          </a:p>
          <a:p>
            <a:endParaRPr lang="es-ES" sz="2400" dirty="0"/>
          </a:p>
          <a:p>
            <a:r>
              <a:rPr lang="es-ES" sz="2400" dirty="0"/>
              <a:t>Si el último grupo en prioridad NO está en la vertical y la unión 1 - 2 - 3 va en sentido S la configuración del </a:t>
            </a:r>
            <a:r>
              <a:rPr lang="es-ES" sz="2400" dirty="0" err="1"/>
              <a:t>estereocentro</a:t>
            </a:r>
            <a:r>
              <a:rPr lang="es-ES" sz="2400" dirty="0"/>
              <a:t> será R.</a:t>
            </a:r>
          </a:p>
          <a:p>
            <a:endParaRPr lang="es-ES" sz="2400" dirty="0"/>
          </a:p>
          <a:p>
            <a:r>
              <a:rPr lang="es-ES" sz="2400" dirty="0"/>
              <a:t>Si el último grupo en prioridad NO está en la vertical y la unión 1 - 2 - 3 va en sentido R la configuración del </a:t>
            </a:r>
            <a:r>
              <a:rPr lang="es-ES" sz="2400" dirty="0" err="1"/>
              <a:t>estereocentro</a:t>
            </a:r>
            <a:r>
              <a:rPr lang="es-ES" sz="2400" dirty="0"/>
              <a:t> será 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08845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050" name="Picture 2" descr="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03" y="478512"/>
            <a:ext cx="5998600" cy="283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775" y="3318393"/>
            <a:ext cx="7025724" cy="32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31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617" y="624110"/>
            <a:ext cx="8826776" cy="595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62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859" y="624110"/>
            <a:ext cx="10212947" cy="1280890"/>
          </a:xfrm>
        </p:spPr>
        <p:txBody>
          <a:bodyPr/>
          <a:lstStyle/>
          <a:p>
            <a:r>
              <a:rPr lang="es-ES" b="1" dirty="0"/>
              <a:t>Propiedades de las proyecciones de Fischer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9555" y="2133600"/>
            <a:ext cx="10075057" cy="3777622"/>
          </a:xfrm>
        </p:spPr>
        <p:txBody>
          <a:bodyPr>
            <a:normAutofit/>
          </a:bodyPr>
          <a:lstStyle/>
          <a:p>
            <a:pPr algn="just"/>
            <a:r>
              <a:rPr lang="es-ES" sz="2800" dirty="0"/>
              <a:t>Las proyecciones de Fischer pueden ser movidas 180° en el plano sin que cambie la configuración del </a:t>
            </a:r>
            <a:r>
              <a:rPr lang="es-ES" sz="2800" dirty="0" err="1"/>
              <a:t>estereocentro</a:t>
            </a:r>
            <a:r>
              <a:rPr lang="es-ES" sz="2800" dirty="0"/>
              <a:t>, por ejemplo:</a:t>
            </a:r>
          </a:p>
          <a:p>
            <a:pPr marL="0" indent="0" algn="just">
              <a:buNone/>
            </a:pPr>
            <a:endParaRPr lang="es-AR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377" y="3889729"/>
            <a:ext cx="7974654" cy="240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01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84101" y="515155"/>
            <a:ext cx="9920511" cy="5396067"/>
          </a:xfrm>
        </p:spPr>
        <p:txBody>
          <a:bodyPr>
            <a:normAutofit/>
          </a:bodyPr>
          <a:lstStyle/>
          <a:p>
            <a:r>
              <a:rPr lang="es-ES" sz="2800" dirty="0"/>
              <a:t>Si una proyección de Fischer se gira 90° se cambia la configuración del </a:t>
            </a:r>
            <a:r>
              <a:rPr lang="es-ES" sz="2800" dirty="0" err="1"/>
              <a:t>estereocentro</a:t>
            </a:r>
            <a:r>
              <a:rPr lang="es-ES" sz="2800" dirty="0"/>
              <a:t>, porque un giro de 90° equivale a un número impar de intercambios </a:t>
            </a:r>
            <a:endParaRPr lang="es-AR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482" y="2442021"/>
            <a:ext cx="7678594" cy="269664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687776" y="4391696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>
                <a:solidFill>
                  <a:srgbClr val="FF0000"/>
                </a:solidFill>
              </a:rPr>
              <a:t>R</a:t>
            </a:r>
            <a:endParaRPr lang="es-A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44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5465" y="624110"/>
            <a:ext cx="9959147" cy="1280890"/>
          </a:xfrm>
        </p:spPr>
        <p:txBody>
          <a:bodyPr>
            <a:normAutofit/>
          </a:bodyPr>
          <a:lstStyle/>
          <a:p>
            <a:pPr lvl="0"/>
            <a:r>
              <a:rPr lang="es-ES" b="1" dirty="0"/>
              <a:t>Compuestos con varios carbonos </a:t>
            </a:r>
            <a:r>
              <a:rPr lang="es-ES" b="1" dirty="0" err="1"/>
              <a:t>quirales</a:t>
            </a:r>
            <a:r>
              <a:rPr lang="es-ES" b="1" dirty="0"/>
              <a:t>: </a:t>
            </a:r>
            <a:r>
              <a:rPr lang="es-ES" b="1" dirty="0" err="1"/>
              <a:t>diastereoisómeros</a:t>
            </a:r>
            <a:r>
              <a:rPr lang="es-ES" b="1" dirty="0"/>
              <a:t> y compuestos meso.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5465" y="2133600"/>
            <a:ext cx="9959147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/>
              <a:t>Cuando un compuesto orgánico contiene dos o más centros </a:t>
            </a:r>
            <a:r>
              <a:rPr lang="es-ES" sz="3200" dirty="0" err="1"/>
              <a:t>estereogénicos</a:t>
            </a:r>
            <a:r>
              <a:rPr lang="es-ES" sz="3200" dirty="0"/>
              <a:t> son posibles un máximo de 2</a:t>
            </a:r>
            <a:r>
              <a:rPr lang="es-ES" sz="3200" baseline="30000" dirty="0"/>
              <a:t>n</a:t>
            </a:r>
            <a:r>
              <a:rPr lang="es-ES" sz="3200" dirty="0"/>
              <a:t> </a:t>
            </a:r>
            <a:r>
              <a:rPr lang="es-ES" sz="3200" dirty="0" err="1"/>
              <a:t>estereoisómeros</a:t>
            </a:r>
            <a:r>
              <a:rPr lang="es-ES" sz="3200" dirty="0"/>
              <a:t>. </a:t>
            </a:r>
          </a:p>
          <a:p>
            <a:pPr marL="0" indent="0">
              <a:buNone/>
            </a:pPr>
            <a:r>
              <a:rPr lang="es-ES" sz="3200" dirty="0"/>
              <a:t>A continuación, se indican las proyecciones de Fischer de los cuatro posibles </a:t>
            </a:r>
            <a:r>
              <a:rPr lang="es-ES" sz="3200" dirty="0" err="1"/>
              <a:t>estereoisómeros</a:t>
            </a:r>
            <a:r>
              <a:rPr lang="es-ES" sz="3200" dirty="0"/>
              <a:t> del </a:t>
            </a:r>
            <a:r>
              <a:rPr lang="es-ES" sz="3200" b="1" u="sng" dirty="0"/>
              <a:t>3-bromobutan-2-ol</a:t>
            </a:r>
            <a:r>
              <a:rPr lang="es-ES" sz="3200" dirty="0"/>
              <a:t> y las relaciones de </a:t>
            </a:r>
            <a:r>
              <a:rPr lang="es-ES" sz="3200" dirty="0" err="1"/>
              <a:t>estereoisomería</a:t>
            </a:r>
            <a:r>
              <a:rPr lang="es-ES" sz="3200" dirty="0"/>
              <a:t> que se establecen entre ellos.</a:t>
            </a:r>
            <a:endParaRPr lang="es-AR" sz="32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51697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973"/>
          <a:stretch/>
        </p:blipFill>
        <p:spPr>
          <a:xfrm>
            <a:off x="1755603" y="457678"/>
            <a:ext cx="8637332" cy="606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62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1983" y="624110"/>
            <a:ext cx="9482629" cy="1280890"/>
          </a:xfrm>
        </p:spPr>
        <p:txBody>
          <a:bodyPr/>
          <a:lstStyle/>
          <a:p>
            <a:r>
              <a:rPr lang="es-ES" b="1" dirty="0"/>
              <a:t>Compuestos meso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4115"/>
          <a:stretch/>
        </p:blipFill>
        <p:spPr>
          <a:xfrm>
            <a:off x="1531651" y="1264554"/>
            <a:ext cx="8977323" cy="525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66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Concepto de estereoquímica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84101" y="2133600"/>
            <a:ext cx="9920511" cy="3777622"/>
          </a:xfrm>
        </p:spPr>
        <p:txBody>
          <a:bodyPr>
            <a:normAutofit/>
          </a:bodyPr>
          <a:lstStyle/>
          <a:p>
            <a:r>
              <a:rPr lang="es-ES" sz="2400" dirty="0"/>
              <a:t>Dos compuestos con igual fórmula molecular pero con propiedades físicas y/o químicas diferentes se denominan </a:t>
            </a:r>
            <a:r>
              <a:rPr lang="es-ES" sz="2400" b="1" dirty="0"/>
              <a:t>isómeros.</a:t>
            </a:r>
          </a:p>
          <a:p>
            <a:endParaRPr lang="es-ES" sz="2400" b="1" dirty="0"/>
          </a:p>
          <a:p>
            <a:r>
              <a:rPr lang="es-ES" sz="2400" b="1" dirty="0"/>
              <a:t>Los isómeros constitucionales o estructurales</a:t>
            </a:r>
            <a:r>
              <a:rPr lang="es-ES" sz="2400" dirty="0"/>
              <a:t> son los que difieren en el orden en el que se enlazan los átomos en la molécula. 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721032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270" y="495746"/>
            <a:ext cx="9233305" cy="332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22269" y="4206876"/>
            <a:ext cx="923330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u="sng" dirty="0"/>
              <a:t>Los </a:t>
            </a:r>
            <a:r>
              <a:rPr lang="es-AR" sz="2800" b="1" u="sng" dirty="0" err="1"/>
              <a:t>Estereoisómeros</a:t>
            </a:r>
            <a:r>
              <a:rPr lang="es-AR" sz="2800" b="1" u="sng" dirty="0"/>
              <a:t> </a:t>
            </a:r>
            <a:r>
              <a:rPr lang="es-AR" sz="2400" dirty="0"/>
              <a:t>se definen como isómeros que tienen la misma secuencia de átomos enlazados covalentemente, pero con distinta orientación espacial. </a:t>
            </a:r>
          </a:p>
        </p:txBody>
      </p:sp>
    </p:spTree>
    <p:extLst>
      <p:ext uri="{BB962C8B-B14F-4D97-AF65-F5344CB8AC3E}">
        <p14:creationId xmlns:p14="http://schemas.microsoft.com/office/powerpoint/2010/main" val="3633990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8039" y="540913"/>
            <a:ext cx="10126574" cy="5859886"/>
          </a:xfrm>
        </p:spPr>
        <p:txBody>
          <a:bodyPr>
            <a:normAutofit fontScale="92500" lnSpcReduction="20000"/>
          </a:bodyPr>
          <a:lstStyle/>
          <a:p>
            <a:r>
              <a:rPr lang="es-ES" sz="2800" dirty="0"/>
              <a:t>Hay dos clases de </a:t>
            </a:r>
            <a:r>
              <a:rPr lang="es-ES" sz="2800" dirty="0" err="1"/>
              <a:t>esteroisómeros</a:t>
            </a:r>
            <a:r>
              <a:rPr lang="es-ES" sz="2800" dirty="0"/>
              <a:t>:</a:t>
            </a:r>
          </a:p>
          <a:p>
            <a:pPr marL="457200" indent="-457200">
              <a:buFont typeface="+mj-lt"/>
              <a:buAutoNum type="alphaUcPeriod"/>
            </a:pPr>
            <a:r>
              <a:rPr lang="es-ES" sz="2800" dirty="0"/>
              <a:t>Isómeros conformacionales (</a:t>
            </a:r>
            <a:r>
              <a:rPr lang="es-ES" sz="2400" dirty="0"/>
              <a:t>se </a:t>
            </a:r>
            <a:r>
              <a:rPr lang="es-ES" sz="2400" dirty="0" err="1"/>
              <a:t>interconvierten</a:t>
            </a:r>
            <a:r>
              <a:rPr lang="es-ES" sz="2400" dirty="0"/>
              <a:t> )</a:t>
            </a:r>
            <a:endParaRPr lang="es-ES" sz="2800" dirty="0"/>
          </a:p>
          <a:p>
            <a:pPr marL="457200" indent="-457200">
              <a:buFont typeface="+mj-lt"/>
              <a:buAutoNum type="alphaUcPeriod"/>
            </a:pPr>
            <a:r>
              <a:rPr lang="es-ES" sz="2800" dirty="0"/>
              <a:t>Isómeros </a:t>
            </a:r>
            <a:r>
              <a:rPr lang="es-ES" sz="2800" dirty="0" err="1"/>
              <a:t>configuracionales</a:t>
            </a:r>
            <a:r>
              <a:rPr lang="es-ES" sz="2800" dirty="0"/>
              <a:t>, </a:t>
            </a:r>
            <a:r>
              <a:rPr lang="es-ES" sz="2400" dirty="0"/>
              <a:t>(no se </a:t>
            </a:r>
            <a:r>
              <a:rPr lang="es-ES" sz="2400" dirty="0" err="1"/>
              <a:t>interconvierten</a:t>
            </a:r>
            <a:r>
              <a:rPr lang="es-ES" sz="2400" dirty="0"/>
              <a:t> )</a:t>
            </a:r>
            <a:r>
              <a:rPr lang="es-ES" sz="2800" dirty="0"/>
              <a:t>pueden ser:</a:t>
            </a:r>
          </a:p>
          <a:p>
            <a:pPr marL="0" indent="0">
              <a:buNone/>
            </a:pPr>
            <a:endParaRPr lang="es-ES" sz="2400" dirty="0"/>
          </a:p>
          <a:p>
            <a:pPr marL="342900" lvl="2" indent="-342900">
              <a:buFont typeface="+mj-lt"/>
              <a:buAutoNum type="arabicPeriod"/>
            </a:pPr>
            <a:r>
              <a:rPr lang="es-ES" sz="2400" dirty="0"/>
              <a:t>Los que se originan por la distinta orientación espacial de átomos o grupo de átomos alrededor de un enlace doble y que se denominan isómeros geométricos. </a:t>
            </a:r>
          </a:p>
          <a:p>
            <a:pPr marL="342900" lvl="2" indent="-342900">
              <a:buFont typeface="+mj-lt"/>
              <a:buAutoNum type="arabicPeriod"/>
            </a:pPr>
            <a:r>
              <a:rPr lang="es-ES" sz="2400" dirty="0"/>
              <a:t>Los que se originan por la distinta orientación espacial de átomos o grupos de átomos alrededor de un carbono tetraédrico (hibridación sp</a:t>
            </a:r>
            <a:r>
              <a:rPr lang="es-ES" sz="2400" baseline="30000" dirty="0"/>
              <a:t>3</a:t>
            </a:r>
            <a:r>
              <a:rPr lang="es-ES" sz="2400" dirty="0"/>
              <a:t>). Esta clase de </a:t>
            </a:r>
            <a:r>
              <a:rPr lang="es-ES" sz="2400" dirty="0" err="1"/>
              <a:t>esteroisómero</a:t>
            </a:r>
            <a:r>
              <a:rPr lang="es-ES" sz="2400" dirty="0"/>
              <a:t> abarca a dos tipos de isómeros </a:t>
            </a:r>
            <a:r>
              <a:rPr lang="es-ES" sz="2400" dirty="0" err="1"/>
              <a:t>configuracionales</a:t>
            </a:r>
            <a:r>
              <a:rPr lang="es-ES" sz="2400" dirty="0"/>
              <a:t>:</a:t>
            </a:r>
          </a:p>
          <a:p>
            <a:pPr lvl="0"/>
            <a:r>
              <a:rPr lang="es-ES" sz="2400" b="1" dirty="0"/>
              <a:t>Los </a:t>
            </a:r>
            <a:r>
              <a:rPr lang="es-ES" sz="2400" b="1" dirty="0" err="1"/>
              <a:t>enantiómeros</a:t>
            </a:r>
            <a:r>
              <a:rPr lang="es-ES" sz="2400" dirty="0"/>
              <a:t> </a:t>
            </a:r>
            <a:r>
              <a:rPr lang="es-ES" sz="2400" i="1" dirty="0"/>
              <a:t>que se relacionan entre sí por ser imágenes especulares no superponibles.</a:t>
            </a:r>
            <a:endParaRPr lang="es-AR" sz="2400" dirty="0"/>
          </a:p>
          <a:p>
            <a:pPr lvl="0"/>
            <a:r>
              <a:rPr lang="es-ES" sz="2400" b="1" dirty="0"/>
              <a:t>Los </a:t>
            </a:r>
            <a:r>
              <a:rPr lang="es-ES" sz="2400" b="1" dirty="0" err="1"/>
              <a:t>diastereoisómeros</a:t>
            </a:r>
            <a:r>
              <a:rPr lang="es-ES" sz="2400" dirty="0"/>
              <a:t> o </a:t>
            </a:r>
            <a:r>
              <a:rPr lang="es-ES" sz="2400" i="1" dirty="0" err="1"/>
              <a:t>diasterómeros</a:t>
            </a:r>
            <a:r>
              <a:rPr lang="es-ES" sz="2400" i="1" dirty="0"/>
              <a:t>, isómeros </a:t>
            </a:r>
            <a:r>
              <a:rPr lang="es-ES" sz="2400" i="1" dirty="0" err="1"/>
              <a:t>configuracionales</a:t>
            </a:r>
            <a:r>
              <a:rPr lang="es-ES" sz="2400" i="1" dirty="0"/>
              <a:t> que no son imagen especular uno del otro.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41094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624110"/>
            <a:ext cx="7283303" cy="58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60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8342" y="849874"/>
            <a:ext cx="7500362" cy="57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1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524" y="1044139"/>
            <a:ext cx="9190495" cy="516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77936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180</TotalTime>
  <Words>1326</Words>
  <Application>Microsoft Office PowerPoint</Application>
  <PresentationFormat>Panorámica</PresentationFormat>
  <Paragraphs>84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Aharoni</vt:lpstr>
      <vt:lpstr>Arial</vt:lpstr>
      <vt:lpstr>Century Gothic</vt:lpstr>
      <vt:lpstr>Symbol</vt:lpstr>
      <vt:lpstr>Wingdings 3</vt:lpstr>
      <vt:lpstr>Espiral</vt:lpstr>
      <vt:lpstr>Presentación de PowerPoint</vt:lpstr>
      <vt:lpstr>Contenidos </vt:lpstr>
      <vt:lpstr>Presentación de PowerPoint</vt:lpstr>
      <vt:lpstr>Concepto de estereoquímica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Quiralidad: noción de centro esteroquímico</vt:lpstr>
      <vt:lpstr>Actividad óptica</vt:lpstr>
      <vt:lpstr>Rotación óptica observada y específica</vt:lpstr>
      <vt:lpstr>Exceso enantiomérico o pureza óptica</vt:lpstr>
      <vt:lpstr>Nomenclatura de los isómeros configuracionales. . Nomenclatura R y 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Proyección de Fischer. Configuraciones de los enantiómeros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Propiedades de las proyecciones de Fischer</vt:lpstr>
      <vt:lpstr>Presentación de PowerPoint</vt:lpstr>
      <vt:lpstr>Compuestos con varios carbonos quirales: diastereoisómeros y compuestos meso.</vt:lpstr>
      <vt:lpstr>Presentación de PowerPoint</vt:lpstr>
      <vt:lpstr>Compuestos meso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</dc:creator>
  <cp:lastModifiedBy>Horacio</cp:lastModifiedBy>
  <cp:revision>45</cp:revision>
  <dcterms:created xsi:type="dcterms:W3CDTF">2015-04-06T13:21:39Z</dcterms:created>
  <dcterms:modified xsi:type="dcterms:W3CDTF">2021-04-07T11:27:12Z</dcterms:modified>
</cp:coreProperties>
</file>