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sldIdLst>
    <p:sldId id="257" r:id="rId2"/>
    <p:sldId id="277" r:id="rId3"/>
    <p:sldId id="278" r:id="rId4"/>
    <p:sldId id="279" r:id="rId5"/>
    <p:sldId id="280" r:id="rId6"/>
    <p:sldId id="282" r:id="rId7"/>
    <p:sldId id="283" r:id="rId8"/>
    <p:sldId id="284" r:id="rId9"/>
    <p:sldId id="285" r:id="rId10"/>
    <p:sldId id="286" r:id="rId11"/>
    <p:sldId id="287" r:id="rId12"/>
    <p:sldId id="316" r:id="rId13"/>
    <p:sldId id="288" r:id="rId14"/>
    <p:sldId id="289" r:id="rId15"/>
    <p:sldId id="290" r:id="rId16"/>
    <p:sldId id="291" r:id="rId17"/>
    <p:sldId id="292" r:id="rId18"/>
    <p:sldId id="314" r:id="rId19"/>
    <p:sldId id="293" r:id="rId20"/>
    <p:sldId id="294" r:id="rId21"/>
    <p:sldId id="295" r:id="rId22"/>
    <p:sldId id="296" r:id="rId23"/>
    <p:sldId id="317" r:id="rId24"/>
    <p:sldId id="319" r:id="rId25"/>
    <p:sldId id="318" r:id="rId26"/>
    <p:sldId id="299" r:id="rId27"/>
    <p:sldId id="320" r:id="rId28"/>
    <p:sldId id="321" r:id="rId29"/>
    <p:sldId id="301" r:id="rId30"/>
    <p:sldId id="302" r:id="rId31"/>
    <p:sldId id="322" r:id="rId32"/>
    <p:sldId id="323" r:id="rId33"/>
    <p:sldId id="303" r:id="rId34"/>
    <p:sldId id="304" r:id="rId35"/>
    <p:sldId id="305" r:id="rId36"/>
    <p:sldId id="306" r:id="rId37"/>
    <p:sldId id="307" r:id="rId38"/>
    <p:sldId id="308" r:id="rId39"/>
    <p:sldId id="309" r:id="rId40"/>
    <p:sldId id="310" r:id="rId41"/>
    <p:sldId id="324"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210B83BB-709F-4046-B032-DAA019EDB8CA}" type="datetimeFigureOut">
              <a:rPr lang="es-AR" smtClean="0"/>
              <a:t>7/4/2021</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D68D673B-0B5A-4DFE-B0CD-39CC5D387480}" type="slidenum">
              <a:rPr lang="es-AR" smtClean="0"/>
              <a:t>‹Nº›</a:t>
            </a:fld>
            <a:endParaRPr lang="es-AR"/>
          </a:p>
        </p:txBody>
      </p:sp>
    </p:spTree>
    <p:extLst>
      <p:ext uri="{BB962C8B-B14F-4D97-AF65-F5344CB8AC3E}">
        <p14:creationId xmlns:p14="http://schemas.microsoft.com/office/powerpoint/2010/main" val="4167210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210B83BB-709F-4046-B032-DAA019EDB8CA}" type="datetimeFigureOut">
              <a:rPr lang="es-AR" smtClean="0"/>
              <a:t>7/4/2021</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D68D673B-0B5A-4DFE-B0CD-39CC5D387480}" type="slidenum">
              <a:rPr lang="es-AR" smtClean="0"/>
              <a:t>‹Nº›</a:t>
            </a:fld>
            <a:endParaRPr lang="es-AR"/>
          </a:p>
        </p:txBody>
      </p:sp>
    </p:spTree>
    <p:extLst>
      <p:ext uri="{BB962C8B-B14F-4D97-AF65-F5344CB8AC3E}">
        <p14:creationId xmlns:p14="http://schemas.microsoft.com/office/powerpoint/2010/main" val="601648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210B83BB-709F-4046-B032-DAA019EDB8CA}" type="datetimeFigureOut">
              <a:rPr lang="es-AR" smtClean="0"/>
              <a:t>7/4/2021</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D68D673B-0B5A-4DFE-B0CD-39CC5D387480}" type="slidenum">
              <a:rPr lang="es-AR" smtClean="0"/>
              <a:t>‹Nº›</a:t>
            </a:fld>
            <a:endParaRPr lang="es-AR"/>
          </a:p>
        </p:txBody>
      </p:sp>
    </p:spTree>
    <p:extLst>
      <p:ext uri="{BB962C8B-B14F-4D97-AF65-F5344CB8AC3E}">
        <p14:creationId xmlns:p14="http://schemas.microsoft.com/office/powerpoint/2010/main" val="3395534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210B83BB-709F-4046-B032-DAA019EDB8CA}" type="datetimeFigureOut">
              <a:rPr lang="es-AR" smtClean="0"/>
              <a:t>7/4/2021</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D68D673B-0B5A-4DFE-B0CD-39CC5D387480}" type="slidenum">
              <a:rPr lang="es-AR" smtClean="0"/>
              <a:t>‹Nº›</a:t>
            </a:fld>
            <a:endParaRPr lang="es-A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78817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210B83BB-709F-4046-B032-DAA019EDB8CA}" type="datetimeFigureOut">
              <a:rPr lang="es-AR" smtClean="0"/>
              <a:t>7/4/2021</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D68D673B-0B5A-4DFE-B0CD-39CC5D387480}" type="slidenum">
              <a:rPr lang="es-AR" smtClean="0"/>
              <a:t>‹Nº›</a:t>
            </a:fld>
            <a:endParaRPr lang="es-AR"/>
          </a:p>
        </p:txBody>
      </p:sp>
    </p:spTree>
    <p:extLst>
      <p:ext uri="{BB962C8B-B14F-4D97-AF65-F5344CB8AC3E}">
        <p14:creationId xmlns:p14="http://schemas.microsoft.com/office/powerpoint/2010/main" val="2168110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10B83BB-709F-4046-B032-DAA019EDB8CA}" type="datetimeFigureOut">
              <a:rPr lang="es-AR" smtClean="0"/>
              <a:t>7/4/2021</a:t>
            </a:fld>
            <a:endParaRPr lang="es-AR"/>
          </a:p>
        </p:txBody>
      </p:sp>
      <p:sp>
        <p:nvSpPr>
          <p:cNvPr id="4"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D68D673B-0B5A-4DFE-B0CD-39CC5D387480}" type="slidenum">
              <a:rPr lang="es-AR" smtClean="0"/>
              <a:t>‹Nº›</a:t>
            </a:fld>
            <a:endParaRPr lang="es-AR"/>
          </a:p>
        </p:txBody>
      </p:sp>
    </p:spTree>
    <p:extLst>
      <p:ext uri="{BB962C8B-B14F-4D97-AF65-F5344CB8AC3E}">
        <p14:creationId xmlns:p14="http://schemas.microsoft.com/office/powerpoint/2010/main" val="2082535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10B83BB-709F-4046-B032-DAA019EDB8CA}" type="datetimeFigureOut">
              <a:rPr lang="es-AR" smtClean="0"/>
              <a:t>7/4/2021</a:t>
            </a:fld>
            <a:endParaRPr lang="es-AR"/>
          </a:p>
        </p:txBody>
      </p:sp>
      <p:sp>
        <p:nvSpPr>
          <p:cNvPr id="4"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D68D673B-0B5A-4DFE-B0CD-39CC5D387480}" type="slidenum">
              <a:rPr lang="es-AR" smtClean="0"/>
              <a:t>‹Nº›</a:t>
            </a:fld>
            <a:endParaRPr lang="es-AR"/>
          </a:p>
        </p:txBody>
      </p:sp>
    </p:spTree>
    <p:extLst>
      <p:ext uri="{BB962C8B-B14F-4D97-AF65-F5344CB8AC3E}">
        <p14:creationId xmlns:p14="http://schemas.microsoft.com/office/powerpoint/2010/main" val="67976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10B83BB-709F-4046-B032-DAA019EDB8CA}" type="datetimeFigureOut">
              <a:rPr lang="es-AR" smtClean="0"/>
              <a:t>7/4/2021</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D68D673B-0B5A-4DFE-B0CD-39CC5D387480}" type="slidenum">
              <a:rPr lang="es-AR" smtClean="0"/>
              <a:t>‹Nº›</a:t>
            </a:fld>
            <a:endParaRPr lang="es-AR"/>
          </a:p>
        </p:txBody>
      </p:sp>
    </p:spTree>
    <p:extLst>
      <p:ext uri="{BB962C8B-B14F-4D97-AF65-F5344CB8AC3E}">
        <p14:creationId xmlns:p14="http://schemas.microsoft.com/office/powerpoint/2010/main" val="2787602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10B83BB-709F-4046-B032-DAA019EDB8CA}" type="datetimeFigureOut">
              <a:rPr lang="es-AR" smtClean="0"/>
              <a:t>7/4/2021</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D68D673B-0B5A-4DFE-B0CD-39CC5D387480}" type="slidenum">
              <a:rPr lang="es-AR" smtClean="0"/>
              <a:t>‹Nº›</a:t>
            </a:fld>
            <a:endParaRPr lang="es-AR"/>
          </a:p>
        </p:txBody>
      </p:sp>
    </p:spTree>
    <p:extLst>
      <p:ext uri="{BB962C8B-B14F-4D97-AF65-F5344CB8AC3E}">
        <p14:creationId xmlns:p14="http://schemas.microsoft.com/office/powerpoint/2010/main" val="391567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210B83BB-709F-4046-B032-DAA019EDB8CA}" type="datetimeFigureOut">
              <a:rPr lang="es-AR" smtClean="0"/>
              <a:t>7/4/2021</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D68D673B-0B5A-4DFE-B0CD-39CC5D387480}" type="slidenum">
              <a:rPr lang="es-AR" smtClean="0"/>
              <a:t>‹Nº›</a:t>
            </a:fld>
            <a:endParaRPr lang="es-AR"/>
          </a:p>
        </p:txBody>
      </p:sp>
    </p:spTree>
    <p:extLst>
      <p:ext uri="{BB962C8B-B14F-4D97-AF65-F5344CB8AC3E}">
        <p14:creationId xmlns:p14="http://schemas.microsoft.com/office/powerpoint/2010/main" val="1937062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210B83BB-709F-4046-B032-DAA019EDB8CA}" type="datetimeFigureOut">
              <a:rPr lang="es-AR" smtClean="0"/>
              <a:t>7/4/2021</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D68D673B-0B5A-4DFE-B0CD-39CC5D387480}" type="slidenum">
              <a:rPr lang="es-AR" smtClean="0"/>
              <a:t>‹Nº›</a:t>
            </a:fld>
            <a:endParaRPr lang="es-AR"/>
          </a:p>
        </p:txBody>
      </p:sp>
    </p:spTree>
    <p:extLst>
      <p:ext uri="{BB962C8B-B14F-4D97-AF65-F5344CB8AC3E}">
        <p14:creationId xmlns:p14="http://schemas.microsoft.com/office/powerpoint/2010/main" val="271621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10B83BB-709F-4046-B032-DAA019EDB8CA}" type="datetimeFigureOut">
              <a:rPr lang="es-AR" smtClean="0"/>
              <a:t>7/4/2021</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D68D673B-0B5A-4DFE-B0CD-39CC5D387480}" type="slidenum">
              <a:rPr lang="es-AR" smtClean="0"/>
              <a:t>‹Nº›</a:t>
            </a:fld>
            <a:endParaRPr lang="es-AR"/>
          </a:p>
        </p:txBody>
      </p:sp>
    </p:spTree>
    <p:extLst>
      <p:ext uri="{BB962C8B-B14F-4D97-AF65-F5344CB8AC3E}">
        <p14:creationId xmlns:p14="http://schemas.microsoft.com/office/powerpoint/2010/main" val="3907152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10B83BB-709F-4046-B032-DAA019EDB8CA}" type="datetimeFigureOut">
              <a:rPr lang="es-AR" smtClean="0"/>
              <a:t>7/4/2021</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D68D673B-0B5A-4DFE-B0CD-39CC5D387480}" type="slidenum">
              <a:rPr lang="es-AR" smtClean="0"/>
              <a:t>‹Nº›</a:t>
            </a:fld>
            <a:endParaRPr lang="es-AR"/>
          </a:p>
        </p:txBody>
      </p:sp>
    </p:spTree>
    <p:extLst>
      <p:ext uri="{BB962C8B-B14F-4D97-AF65-F5344CB8AC3E}">
        <p14:creationId xmlns:p14="http://schemas.microsoft.com/office/powerpoint/2010/main" val="653664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210B83BB-709F-4046-B032-DAA019EDB8CA}" type="datetimeFigureOut">
              <a:rPr lang="es-AR" smtClean="0"/>
              <a:t>7/4/2021</a:t>
            </a:fld>
            <a:endParaRPr lang="es-AR"/>
          </a:p>
        </p:txBody>
      </p:sp>
      <p:sp>
        <p:nvSpPr>
          <p:cNvPr id="5" name="Footer Placeholder 3"/>
          <p:cNvSpPr>
            <a:spLocks noGrp="1"/>
          </p:cNvSpPr>
          <p:nvPr>
            <p:ph type="ftr" sz="quarter" idx="11"/>
          </p:nvPr>
        </p:nvSpPr>
        <p:spPr/>
        <p:txBody>
          <a:bodyPr/>
          <a:lstStyle/>
          <a:p>
            <a:endParaRPr lang="es-AR"/>
          </a:p>
        </p:txBody>
      </p:sp>
      <p:sp>
        <p:nvSpPr>
          <p:cNvPr id="6" name="Slide Number Placeholder 4"/>
          <p:cNvSpPr>
            <a:spLocks noGrp="1"/>
          </p:cNvSpPr>
          <p:nvPr>
            <p:ph type="sldNum" sz="quarter" idx="12"/>
          </p:nvPr>
        </p:nvSpPr>
        <p:spPr/>
        <p:txBody>
          <a:bodyPr/>
          <a:lstStyle/>
          <a:p>
            <a:fld id="{D68D673B-0B5A-4DFE-B0CD-39CC5D387480}" type="slidenum">
              <a:rPr lang="es-AR" smtClean="0"/>
              <a:t>‹Nº›</a:t>
            </a:fld>
            <a:endParaRPr lang="es-AR"/>
          </a:p>
        </p:txBody>
      </p:sp>
    </p:spTree>
    <p:extLst>
      <p:ext uri="{BB962C8B-B14F-4D97-AF65-F5344CB8AC3E}">
        <p14:creationId xmlns:p14="http://schemas.microsoft.com/office/powerpoint/2010/main" val="821909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10B83BB-709F-4046-B032-DAA019EDB8CA}" type="datetimeFigureOut">
              <a:rPr lang="es-AR" smtClean="0"/>
              <a:t>7/4/2021</a:t>
            </a:fld>
            <a:endParaRPr lang="es-AR"/>
          </a:p>
        </p:txBody>
      </p:sp>
      <p:sp>
        <p:nvSpPr>
          <p:cNvPr id="5" name="Footer Placeholder 2"/>
          <p:cNvSpPr>
            <a:spLocks noGrp="1"/>
          </p:cNvSpPr>
          <p:nvPr>
            <p:ph type="ftr" sz="quarter" idx="11"/>
          </p:nvPr>
        </p:nvSpPr>
        <p:spPr/>
        <p:txBody>
          <a:bodyPr/>
          <a:lstStyle/>
          <a:p>
            <a:endParaRPr lang="es-AR"/>
          </a:p>
        </p:txBody>
      </p:sp>
      <p:sp>
        <p:nvSpPr>
          <p:cNvPr id="6" name="Slide Number Placeholder 3"/>
          <p:cNvSpPr>
            <a:spLocks noGrp="1"/>
          </p:cNvSpPr>
          <p:nvPr>
            <p:ph type="sldNum" sz="quarter" idx="12"/>
          </p:nvPr>
        </p:nvSpPr>
        <p:spPr/>
        <p:txBody>
          <a:bodyPr/>
          <a:lstStyle/>
          <a:p>
            <a:fld id="{D68D673B-0B5A-4DFE-B0CD-39CC5D387480}" type="slidenum">
              <a:rPr lang="es-AR" smtClean="0"/>
              <a:t>‹Nº›</a:t>
            </a:fld>
            <a:endParaRPr lang="es-AR"/>
          </a:p>
        </p:txBody>
      </p:sp>
    </p:spTree>
    <p:extLst>
      <p:ext uri="{BB962C8B-B14F-4D97-AF65-F5344CB8AC3E}">
        <p14:creationId xmlns:p14="http://schemas.microsoft.com/office/powerpoint/2010/main" val="60916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fld id="{210B83BB-709F-4046-B032-DAA019EDB8CA}" type="datetimeFigureOut">
              <a:rPr lang="es-AR" smtClean="0"/>
              <a:t>7/4/2021</a:t>
            </a:fld>
            <a:endParaRPr lang="es-AR"/>
          </a:p>
        </p:txBody>
      </p:sp>
      <p:sp>
        <p:nvSpPr>
          <p:cNvPr id="5" name="Footer Placeholder 5"/>
          <p:cNvSpPr>
            <a:spLocks noGrp="1"/>
          </p:cNvSpPr>
          <p:nvPr>
            <p:ph type="ftr" sz="quarter" idx="11"/>
          </p:nvPr>
        </p:nvSpPr>
        <p:spPr/>
        <p:txBody>
          <a:bodyPr/>
          <a:lstStyle/>
          <a:p>
            <a:endParaRPr lang="es-AR"/>
          </a:p>
        </p:txBody>
      </p:sp>
      <p:sp>
        <p:nvSpPr>
          <p:cNvPr id="6" name="Slide Number Placeholder 6"/>
          <p:cNvSpPr>
            <a:spLocks noGrp="1"/>
          </p:cNvSpPr>
          <p:nvPr>
            <p:ph type="sldNum" sz="quarter" idx="12"/>
          </p:nvPr>
        </p:nvSpPr>
        <p:spPr/>
        <p:txBody>
          <a:bodyPr/>
          <a:lstStyle/>
          <a:p>
            <a:fld id="{D68D673B-0B5A-4DFE-B0CD-39CC5D387480}" type="slidenum">
              <a:rPr lang="es-AR" smtClean="0"/>
              <a:t>‹Nº›</a:t>
            </a:fld>
            <a:endParaRPr lang="es-AR"/>
          </a:p>
        </p:txBody>
      </p:sp>
    </p:spTree>
    <p:extLst>
      <p:ext uri="{BB962C8B-B14F-4D97-AF65-F5344CB8AC3E}">
        <p14:creationId xmlns:p14="http://schemas.microsoft.com/office/powerpoint/2010/main" val="764660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210B83BB-709F-4046-B032-DAA019EDB8CA}" type="datetimeFigureOut">
              <a:rPr lang="es-AR" smtClean="0"/>
              <a:t>7/4/2021</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D68D673B-0B5A-4DFE-B0CD-39CC5D387480}" type="slidenum">
              <a:rPr lang="es-AR" smtClean="0"/>
              <a:t>‹Nº›</a:t>
            </a:fld>
            <a:endParaRPr lang="es-AR"/>
          </a:p>
        </p:txBody>
      </p:sp>
    </p:spTree>
    <p:extLst>
      <p:ext uri="{BB962C8B-B14F-4D97-AF65-F5344CB8AC3E}">
        <p14:creationId xmlns:p14="http://schemas.microsoft.com/office/powerpoint/2010/main" val="1467613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10B83BB-709F-4046-B032-DAA019EDB8CA}" type="datetimeFigureOut">
              <a:rPr lang="es-AR" smtClean="0"/>
              <a:t>7/4/2021</a:t>
            </a:fld>
            <a:endParaRPr lang="es-A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A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68D673B-0B5A-4DFE-B0CD-39CC5D387480}" type="slidenum">
              <a:rPr lang="es-AR" smtClean="0"/>
              <a:t>‹Nº›</a:t>
            </a:fld>
            <a:endParaRPr lang="es-AR"/>
          </a:p>
        </p:txBody>
      </p:sp>
    </p:spTree>
    <p:extLst>
      <p:ext uri="{BB962C8B-B14F-4D97-AF65-F5344CB8AC3E}">
        <p14:creationId xmlns:p14="http://schemas.microsoft.com/office/powerpoint/2010/main" val="2827296930"/>
      </p:ext>
    </p:extLst>
  </p:cSld>
  <p:clrMap bg1="dk1" tx1="lt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247416" y="4509120"/>
            <a:ext cx="5832648" cy="1063971"/>
          </a:xfrm>
        </p:spPr>
        <p:txBody>
          <a:bodyPr>
            <a:noAutofit/>
          </a:bodyPr>
          <a:lstStyle/>
          <a:p>
            <a:pPr>
              <a:lnSpc>
                <a:spcPct val="150000"/>
              </a:lnSpc>
            </a:pPr>
            <a:r>
              <a:rPr lang="es-ES" sz="2400" dirty="0"/>
              <a:t>Titular: Dr. Horacio Gorostegui</a:t>
            </a:r>
          </a:p>
          <a:p>
            <a:pPr>
              <a:lnSpc>
                <a:spcPct val="150000"/>
              </a:lnSpc>
            </a:pPr>
            <a:r>
              <a:rPr lang="es-ES" sz="2400" dirty="0"/>
              <a:t>JTP : Lic.  Liliana Aguayo</a:t>
            </a:r>
          </a:p>
        </p:txBody>
      </p:sp>
      <p:sp>
        <p:nvSpPr>
          <p:cNvPr id="5" name="4 CuadroTexto"/>
          <p:cNvSpPr txBox="1"/>
          <p:nvPr/>
        </p:nvSpPr>
        <p:spPr>
          <a:xfrm>
            <a:off x="7750591" y="5773144"/>
            <a:ext cx="2880320" cy="400110"/>
          </a:xfrm>
          <a:prstGeom prst="rect">
            <a:avLst/>
          </a:prstGeom>
          <a:noFill/>
        </p:spPr>
        <p:txBody>
          <a:bodyPr wrap="square" rtlCol="0">
            <a:spAutoFit/>
          </a:bodyPr>
          <a:lstStyle/>
          <a:p>
            <a:r>
              <a:rPr lang="es-MX" sz="2000" b="1"/>
              <a:t>Año 2021</a:t>
            </a:r>
            <a:endParaRPr lang="es-ES" sz="2000" b="1" dirty="0"/>
          </a:p>
        </p:txBody>
      </p:sp>
      <p:pic>
        <p:nvPicPr>
          <p:cNvPr id="2" name="Imagen 1"/>
          <p:cNvPicPr>
            <a:picLocks noChangeAspect="1"/>
          </p:cNvPicPr>
          <p:nvPr/>
        </p:nvPicPr>
        <p:blipFill>
          <a:blip r:embed="rId2"/>
          <a:stretch>
            <a:fillRect/>
          </a:stretch>
        </p:blipFill>
        <p:spPr>
          <a:xfrm>
            <a:off x="1338850" y="155676"/>
            <a:ext cx="8693792" cy="2374573"/>
          </a:xfrm>
          <a:prstGeom prst="rect">
            <a:avLst/>
          </a:prstGeom>
        </p:spPr>
      </p:pic>
      <p:sp>
        <p:nvSpPr>
          <p:cNvPr id="4" name="Rectángulo 3"/>
          <p:cNvSpPr/>
          <p:nvPr/>
        </p:nvSpPr>
        <p:spPr>
          <a:xfrm>
            <a:off x="3088438" y="2600907"/>
            <a:ext cx="4572000" cy="1508105"/>
          </a:xfrm>
          <a:prstGeom prst="rect">
            <a:avLst/>
          </a:prstGeom>
        </p:spPr>
        <p:txBody>
          <a:bodyPr>
            <a:spAutoFit/>
          </a:bodyPr>
          <a:lstStyle/>
          <a:p>
            <a:pPr algn="just">
              <a:lnSpc>
                <a:spcPct val="115000"/>
              </a:lnSpc>
              <a:buSzPts val="1200"/>
            </a:pPr>
            <a:r>
              <a:rPr lang="es-AR" sz="2800" dirty="0">
                <a:latin typeface="Aharoni" panose="02010803020104030203" pitchFamily="2" charset="-79"/>
                <a:ea typeface="Calibri" panose="020F0502020204030204" pitchFamily="34" charset="0"/>
                <a:cs typeface="Aharoni" panose="02010803020104030203" pitchFamily="2" charset="-79"/>
              </a:rPr>
              <a:t>ASIGNATURA: </a:t>
            </a:r>
          </a:p>
          <a:p>
            <a:pPr algn="just">
              <a:lnSpc>
                <a:spcPct val="115000"/>
              </a:lnSpc>
              <a:buSzPts val="1200"/>
            </a:pPr>
            <a:endParaRPr lang="es-ES" sz="2400" dirty="0">
              <a:latin typeface="Aharoni" panose="02010803020104030203" pitchFamily="2" charset="-79"/>
              <a:ea typeface="Calibri" panose="020F0502020204030204" pitchFamily="34" charset="0"/>
              <a:cs typeface="Aharoni" panose="02010803020104030203" pitchFamily="2" charset="-79"/>
            </a:endParaRPr>
          </a:p>
          <a:p>
            <a:pPr marL="342900" indent="-342900">
              <a:lnSpc>
                <a:spcPct val="115000"/>
              </a:lnSpc>
              <a:spcAft>
                <a:spcPts val="1000"/>
              </a:spcAft>
              <a:buFont typeface="Symbol" panose="05050102010706020507" pitchFamily="18" charset="2"/>
              <a:buChar char=""/>
            </a:pPr>
            <a:r>
              <a:rPr lang="es-AR" sz="2800" dirty="0">
                <a:latin typeface="Aharoni" panose="02010803020104030203" pitchFamily="2" charset="-79"/>
                <a:ea typeface="Calibri" panose="020F0502020204030204" pitchFamily="34" charset="0"/>
                <a:cs typeface="Aharoni" panose="02010803020104030203" pitchFamily="2" charset="-79"/>
              </a:rPr>
              <a:t>Química Orgánica</a:t>
            </a:r>
            <a:endParaRPr lang="es-ES" sz="2400" dirty="0">
              <a:latin typeface="Aharoni" panose="02010803020104030203" pitchFamily="2" charset="-79"/>
              <a:ea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3966518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err="1"/>
              <a:t>Halogenación</a:t>
            </a:r>
            <a:r>
              <a:rPr lang="es-ES" b="1" dirty="0"/>
              <a:t>:</a:t>
            </a:r>
            <a:endParaRPr lang="es-AR" dirty="0"/>
          </a:p>
        </p:txBody>
      </p:sp>
      <p:sp>
        <p:nvSpPr>
          <p:cNvPr id="3" name="Marcador de contenido 2"/>
          <p:cNvSpPr>
            <a:spLocks noGrp="1"/>
          </p:cNvSpPr>
          <p:nvPr>
            <p:ph idx="1"/>
          </p:nvPr>
        </p:nvSpPr>
        <p:spPr>
          <a:xfrm>
            <a:off x="1133341" y="1532587"/>
            <a:ext cx="10371271" cy="4739424"/>
          </a:xfrm>
        </p:spPr>
        <p:txBody>
          <a:bodyPr>
            <a:normAutofit fontScale="92500" lnSpcReduction="10000"/>
          </a:bodyPr>
          <a:lstStyle/>
          <a:p>
            <a:pPr algn="just"/>
            <a:r>
              <a:rPr lang="es-ES" sz="2600" dirty="0"/>
              <a:t>La reacción del metano con el cloro produce una mezcla de productos clorados cuya composición depende de la cantidad de cloro agregado y de las condiciones de la reacción.</a:t>
            </a:r>
          </a:p>
          <a:p>
            <a:pPr marL="0" indent="0" algn="just">
              <a:buNone/>
            </a:pPr>
            <a:endParaRPr lang="es-AR" sz="2600" dirty="0"/>
          </a:p>
          <a:p>
            <a:pPr algn="just"/>
            <a:r>
              <a:rPr lang="es-ES" sz="2600" dirty="0"/>
              <a:t>Este mecanismo consta de 3 etapas.</a:t>
            </a:r>
            <a:endParaRPr lang="es-AR" sz="2600" dirty="0"/>
          </a:p>
          <a:p>
            <a:pPr algn="just"/>
            <a:r>
              <a:rPr lang="es-ES" sz="2600" dirty="0"/>
              <a:t>1º Etapa de iniciación: en esta etapa se generan especies </a:t>
            </a:r>
            <a:r>
              <a:rPr lang="es-ES" sz="2600" dirty="0" err="1"/>
              <a:t>radicalarias</a:t>
            </a:r>
            <a:r>
              <a:rPr lang="es-ES" sz="2600" dirty="0"/>
              <a:t> a partir de moléculas neutras.</a:t>
            </a:r>
            <a:endParaRPr lang="es-AR" sz="2600" dirty="0"/>
          </a:p>
          <a:p>
            <a:pPr algn="just"/>
            <a:r>
              <a:rPr lang="es-ES" sz="2600" dirty="0"/>
              <a:t>2º. Etapa de propagación: Puede constar de varios pasos caracterizados porque en cada uno de ellos las especies </a:t>
            </a:r>
            <a:r>
              <a:rPr lang="es-ES" sz="2600" dirty="0" err="1"/>
              <a:t>radicalarias</a:t>
            </a:r>
            <a:r>
              <a:rPr lang="es-ES" sz="2600" dirty="0"/>
              <a:t> generan otras especies </a:t>
            </a:r>
            <a:r>
              <a:rPr lang="es-ES" sz="2600" dirty="0" err="1"/>
              <a:t>radicalarias</a:t>
            </a:r>
            <a:r>
              <a:rPr lang="es-ES" sz="2600" dirty="0"/>
              <a:t>.</a:t>
            </a:r>
            <a:endParaRPr lang="es-AR" sz="2600" dirty="0"/>
          </a:p>
          <a:p>
            <a:pPr algn="just"/>
            <a:r>
              <a:rPr lang="es-ES" sz="2600" dirty="0"/>
              <a:t>3º. Etapa de terminación: En los pasos de la etapa de terminación se destruyen las especies </a:t>
            </a:r>
            <a:r>
              <a:rPr lang="es-ES" sz="2600" dirty="0" err="1"/>
              <a:t>radicalarias</a:t>
            </a:r>
            <a:r>
              <a:rPr lang="es-ES" sz="2600" dirty="0"/>
              <a:t>.</a:t>
            </a:r>
            <a:endParaRPr lang="es-AR" sz="2600" dirty="0"/>
          </a:p>
        </p:txBody>
      </p:sp>
    </p:spTree>
    <p:extLst>
      <p:ext uri="{BB962C8B-B14F-4D97-AF65-F5344CB8AC3E}">
        <p14:creationId xmlns:p14="http://schemas.microsoft.com/office/powerpoint/2010/main" val="1654277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lstStyle/>
          <a:p>
            <a:endParaRPr lang="es-AR" dirty="0"/>
          </a:p>
        </p:txBody>
      </p:sp>
      <p:pic>
        <p:nvPicPr>
          <p:cNvPr id="4" name="Imagen 3"/>
          <p:cNvPicPr>
            <a:picLocks noChangeAspect="1"/>
          </p:cNvPicPr>
          <p:nvPr/>
        </p:nvPicPr>
        <p:blipFill>
          <a:blip r:embed="rId2"/>
          <a:stretch>
            <a:fillRect/>
          </a:stretch>
        </p:blipFill>
        <p:spPr>
          <a:xfrm>
            <a:off x="4450221" y="3279932"/>
            <a:ext cx="7350605" cy="3591985"/>
          </a:xfrm>
          <a:prstGeom prst="rect">
            <a:avLst/>
          </a:prstGeom>
        </p:spPr>
      </p:pic>
      <p:pic>
        <p:nvPicPr>
          <p:cNvPr id="5" name="Imagen 4"/>
          <p:cNvPicPr>
            <a:picLocks noChangeAspect="1"/>
          </p:cNvPicPr>
          <p:nvPr/>
        </p:nvPicPr>
        <p:blipFill>
          <a:blip r:embed="rId3"/>
          <a:stretch>
            <a:fillRect/>
          </a:stretch>
        </p:blipFill>
        <p:spPr>
          <a:xfrm>
            <a:off x="257209" y="0"/>
            <a:ext cx="7504826" cy="3279932"/>
          </a:xfrm>
          <a:prstGeom prst="rect">
            <a:avLst/>
          </a:prstGeom>
        </p:spPr>
      </p:pic>
    </p:spTree>
    <p:extLst>
      <p:ext uri="{BB962C8B-B14F-4D97-AF65-F5344CB8AC3E}">
        <p14:creationId xmlns:p14="http://schemas.microsoft.com/office/powerpoint/2010/main" val="683194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lstStyle/>
          <a:p>
            <a:endParaRPr lang="es-AR"/>
          </a:p>
        </p:txBody>
      </p:sp>
      <p:pic>
        <p:nvPicPr>
          <p:cNvPr id="4" name="Imagen 3"/>
          <p:cNvPicPr>
            <a:picLocks noChangeAspect="1"/>
          </p:cNvPicPr>
          <p:nvPr/>
        </p:nvPicPr>
        <p:blipFill>
          <a:blip r:embed="rId2"/>
          <a:stretch>
            <a:fillRect/>
          </a:stretch>
        </p:blipFill>
        <p:spPr>
          <a:xfrm>
            <a:off x="180329" y="1445915"/>
            <a:ext cx="11854815" cy="3510397"/>
          </a:xfrm>
          <a:prstGeom prst="rect">
            <a:avLst/>
          </a:prstGeom>
        </p:spPr>
      </p:pic>
    </p:spTree>
    <p:extLst>
      <p:ext uri="{BB962C8B-B14F-4D97-AF65-F5344CB8AC3E}">
        <p14:creationId xmlns:p14="http://schemas.microsoft.com/office/powerpoint/2010/main" val="3987290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22739" y="624110"/>
            <a:ext cx="9881874" cy="1280890"/>
          </a:xfrm>
        </p:spPr>
        <p:txBody>
          <a:bodyPr>
            <a:normAutofit/>
          </a:bodyPr>
          <a:lstStyle/>
          <a:p>
            <a:r>
              <a:rPr lang="es-ES" sz="3200" b="1" dirty="0"/>
              <a:t>Estabilidad de los radicales libres y de otros intermedios de reacción (</a:t>
            </a:r>
            <a:r>
              <a:rPr lang="es-ES" sz="3200" b="1" dirty="0" err="1"/>
              <a:t>carbocationes</a:t>
            </a:r>
            <a:r>
              <a:rPr lang="es-ES" sz="3200" b="1" dirty="0"/>
              <a:t>).</a:t>
            </a:r>
            <a:endParaRPr lang="es-AR" sz="3200" dirty="0"/>
          </a:p>
        </p:txBody>
      </p:sp>
      <p:sp>
        <p:nvSpPr>
          <p:cNvPr id="3" name="Marcador de contenido 2"/>
          <p:cNvSpPr>
            <a:spLocks noGrp="1"/>
          </p:cNvSpPr>
          <p:nvPr>
            <p:ph idx="1"/>
          </p:nvPr>
        </p:nvSpPr>
        <p:spPr>
          <a:xfrm>
            <a:off x="1004552" y="2133600"/>
            <a:ext cx="10500060" cy="4421746"/>
          </a:xfrm>
        </p:spPr>
        <p:txBody>
          <a:bodyPr>
            <a:normAutofit/>
          </a:bodyPr>
          <a:lstStyle/>
          <a:p>
            <a:pPr algn="just"/>
            <a:r>
              <a:rPr lang="es-ES" sz="2400" dirty="0"/>
              <a:t>Los </a:t>
            </a:r>
            <a:r>
              <a:rPr lang="es-ES" sz="2400" dirty="0" err="1"/>
              <a:t>carbocationes</a:t>
            </a:r>
            <a:r>
              <a:rPr lang="es-ES" sz="2400" dirty="0"/>
              <a:t>, o iones </a:t>
            </a:r>
            <a:r>
              <a:rPr lang="es-ES" sz="2400" dirty="0" err="1"/>
              <a:t>carbonio</a:t>
            </a:r>
            <a:r>
              <a:rPr lang="es-ES" sz="2400" dirty="0"/>
              <a:t> tienen todos los electrones externos compartidos y están cargados positivamente.</a:t>
            </a:r>
          </a:p>
          <a:p>
            <a:pPr marL="0" indent="0" algn="just">
              <a:buNone/>
            </a:pPr>
            <a:endParaRPr lang="es-AR" sz="2400" dirty="0"/>
          </a:p>
          <a:p>
            <a:pPr algn="just"/>
            <a:r>
              <a:rPr lang="es-ES" sz="2400" dirty="0"/>
              <a:t>Los radicales, también llamados radicales libres, tienen un electrón no compartido y son neutros.</a:t>
            </a:r>
            <a:endParaRPr lang="es-AR" sz="2400" dirty="0"/>
          </a:p>
        </p:txBody>
      </p:sp>
      <p:pic>
        <p:nvPicPr>
          <p:cNvPr id="4" name="Imagen 3"/>
          <p:cNvPicPr>
            <a:picLocks noChangeAspect="1"/>
          </p:cNvPicPr>
          <p:nvPr/>
        </p:nvPicPr>
        <p:blipFill>
          <a:blip r:embed="rId2"/>
          <a:stretch>
            <a:fillRect/>
          </a:stretch>
        </p:blipFill>
        <p:spPr>
          <a:xfrm>
            <a:off x="112422" y="4404796"/>
            <a:ext cx="5662534" cy="2453204"/>
          </a:xfrm>
          <a:prstGeom prst="rect">
            <a:avLst/>
          </a:prstGeom>
        </p:spPr>
      </p:pic>
      <p:pic>
        <p:nvPicPr>
          <p:cNvPr id="5" name="Imagen 4"/>
          <p:cNvPicPr>
            <a:picLocks noChangeAspect="1"/>
          </p:cNvPicPr>
          <p:nvPr/>
        </p:nvPicPr>
        <p:blipFill>
          <a:blip r:embed="rId3"/>
          <a:stretch>
            <a:fillRect/>
          </a:stretch>
        </p:blipFill>
        <p:spPr>
          <a:xfrm>
            <a:off x="6254582" y="4404796"/>
            <a:ext cx="5932813" cy="2301877"/>
          </a:xfrm>
          <a:prstGeom prst="rect">
            <a:avLst/>
          </a:prstGeom>
        </p:spPr>
      </p:pic>
    </p:spTree>
    <p:extLst>
      <p:ext uri="{BB962C8B-B14F-4D97-AF65-F5344CB8AC3E}">
        <p14:creationId xmlns:p14="http://schemas.microsoft.com/office/powerpoint/2010/main" val="2634479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71223" y="669701"/>
            <a:ext cx="9933389" cy="5241521"/>
          </a:xfrm>
        </p:spPr>
        <p:txBody>
          <a:bodyPr>
            <a:normAutofit/>
          </a:bodyPr>
          <a:lstStyle/>
          <a:p>
            <a:pPr algn="just"/>
            <a:r>
              <a:rPr lang="es-ES" sz="2800" dirty="0"/>
              <a:t>Los </a:t>
            </a:r>
            <a:r>
              <a:rPr lang="es-ES" sz="2800" dirty="0" err="1"/>
              <a:t>carbocationes</a:t>
            </a:r>
            <a:r>
              <a:rPr lang="es-ES" sz="2800" dirty="0"/>
              <a:t> se pueden estabilizar mediante efectos inductivos, resonantes o de </a:t>
            </a:r>
            <a:r>
              <a:rPr lang="es-ES" sz="2800" dirty="0" err="1"/>
              <a:t>hiperconjugación</a:t>
            </a:r>
            <a:endParaRPr lang="es-AR" sz="2800" dirty="0"/>
          </a:p>
        </p:txBody>
      </p:sp>
      <p:pic>
        <p:nvPicPr>
          <p:cNvPr id="4" name="Imagen 3"/>
          <p:cNvPicPr>
            <a:picLocks noChangeAspect="1"/>
          </p:cNvPicPr>
          <p:nvPr/>
        </p:nvPicPr>
        <p:blipFill>
          <a:blip r:embed="rId2"/>
          <a:stretch>
            <a:fillRect/>
          </a:stretch>
        </p:blipFill>
        <p:spPr>
          <a:xfrm>
            <a:off x="1822176" y="2107458"/>
            <a:ext cx="8175479" cy="2464541"/>
          </a:xfrm>
          <a:prstGeom prst="rect">
            <a:avLst/>
          </a:prstGeom>
        </p:spPr>
      </p:pic>
    </p:spTree>
    <p:extLst>
      <p:ext uri="{BB962C8B-B14F-4D97-AF65-F5344CB8AC3E}">
        <p14:creationId xmlns:p14="http://schemas.microsoft.com/office/powerpoint/2010/main" val="3510943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8497" y="624110"/>
            <a:ext cx="9856116" cy="1280890"/>
          </a:xfrm>
        </p:spPr>
        <p:txBody>
          <a:bodyPr/>
          <a:lstStyle/>
          <a:p>
            <a:r>
              <a:rPr lang="es-ES" b="1" dirty="0"/>
              <a:t>Estructura y estabilidad de los radicales</a:t>
            </a:r>
            <a:endParaRPr lang="es-AR" b="1" dirty="0"/>
          </a:p>
        </p:txBody>
      </p:sp>
      <p:pic>
        <p:nvPicPr>
          <p:cNvPr id="7" name="Marcador de contenido 6"/>
          <p:cNvPicPr>
            <a:picLocks noGrp="1" noChangeAspect="1"/>
          </p:cNvPicPr>
          <p:nvPr>
            <p:ph idx="1"/>
          </p:nvPr>
        </p:nvPicPr>
        <p:blipFill>
          <a:blip r:embed="rId2"/>
          <a:stretch>
            <a:fillRect/>
          </a:stretch>
        </p:blipFill>
        <p:spPr>
          <a:xfrm>
            <a:off x="1538459" y="1905000"/>
            <a:ext cx="9655944" cy="2409423"/>
          </a:xfrm>
          <a:prstGeom prst="rect">
            <a:avLst/>
          </a:prstGeom>
        </p:spPr>
      </p:pic>
      <p:sp>
        <p:nvSpPr>
          <p:cNvPr id="5" name="Rectángulo 4"/>
          <p:cNvSpPr/>
          <p:nvPr/>
        </p:nvSpPr>
        <p:spPr>
          <a:xfrm>
            <a:off x="1319828" y="4902815"/>
            <a:ext cx="10333149" cy="1384995"/>
          </a:xfrm>
          <a:prstGeom prst="rect">
            <a:avLst/>
          </a:prstGeom>
        </p:spPr>
        <p:txBody>
          <a:bodyPr wrap="square">
            <a:spAutoFit/>
          </a:bodyPr>
          <a:lstStyle/>
          <a:p>
            <a:pPr algn="just"/>
            <a:r>
              <a:rPr lang="es-AR" sz="2800" dirty="0"/>
              <a:t>De la información de la tabla anterior se puede deducir que la estabilidad de los radicales libres, al igual que ocurre con los </a:t>
            </a:r>
            <a:r>
              <a:rPr lang="es-AR" sz="2800" dirty="0" err="1"/>
              <a:t>carbocationes</a:t>
            </a:r>
            <a:r>
              <a:rPr lang="es-AR" sz="2800" dirty="0"/>
              <a:t>, aumenta con la sustitución</a:t>
            </a:r>
            <a:r>
              <a:rPr lang="es-AR" dirty="0"/>
              <a:t>.</a:t>
            </a:r>
          </a:p>
        </p:txBody>
      </p:sp>
    </p:spTree>
    <p:extLst>
      <p:ext uri="{BB962C8B-B14F-4D97-AF65-F5344CB8AC3E}">
        <p14:creationId xmlns:p14="http://schemas.microsoft.com/office/powerpoint/2010/main" val="2652843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8649" y="624110"/>
            <a:ext cx="9765964" cy="1280890"/>
          </a:xfrm>
        </p:spPr>
        <p:txBody>
          <a:bodyPr/>
          <a:lstStyle/>
          <a:p>
            <a:r>
              <a:rPr lang="es-ES" b="1" dirty="0"/>
              <a:t>Oxidación (Combustión).</a:t>
            </a:r>
            <a:endParaRPr lang="es-AR" dirty="0"/>
          </a:p>
        </p:txBody>
      </p:sp>
      <p:sp>
        <p:nvSpPr>
          <p:cNvPr id="3" name="Marcador de contenido 2"/>
          <p:cNvSpPr>
            <a:spLocks noGrp="1"/>
          </p:cNvSpPr>
          <p:nvPr>
            <p:ph idx="1"/>
          </p:nvPr>
        </p:nvSpPr>
        <p:spPr>
          <a:xfrm>
            <a:off x="1017431" y="1674255"/>
            <a:ext cx="10487181" cy="4507604"/>
          </a:xfrm>
        </p:spPr>
        <p:txBody>
          <a:bodyPr>
            <a:normAutofit/>
          </a:bodyPr>
          <a:lstStyle/>
          <a:p>
            <a:pPr algn="just"/>
            <a:r>
              <a:rPr lang="es-ES" sz="2400" dirty="0"/>
              <a:t>La combustión de los alcanos es una de las reacciones orgánicas más importantes si se tiene en cuenta la masa de material que utiliza este proceso. La combustión de gas natural, nafta y fuel implica en su mayor parte la combustión de alcanos.</a:t>
            </a:r>
            <a:endParaRPr lang="es-AR" sz="2400" dirty="0"/>
          </a:p>
        </p:txBody>
      </p:sp>
      <p:pic>
        <p:nvPicPr>
          <p:cNvPr id="4" name="Imagen 3"/>
          <p:cNvPicPr>
            <a:picLocks noChangeAspect="1"/>
          </p:cNvPicPr>
          <p:nvPr/>
        </p:nvPicPr>
        <p:blipFill>
          <a:blip r:embed="rId2"/>
          <a:stretch>
            <a:fillRect/>
          </a:stretch>
        </p:blipFill>
        <p:spPr>
          <a:xfrm>
            <a:off x="1490459" y="3614858"/>
            <a:ext cx="9160501" cy="815474"/>
          </a:xfrm>
          <a:prstGeom prst="rect">
            <a:avLst/>
          </a:prstGeom>
        </p:spPr>
      </p:pic>
      <p:sp>
        <p:nvSpPr>
          <p:cNvPr id="5" name="Rectángulo 4"/>
          <p:cNvSpPr/>
          <p:nvPr/>
        </p:nvSpPr>
        <p:spPr>
          <a:xfrm>
            <a:off x="1283592" y="5216860"/>
            <a:ext cx="9483145" cy="954107"/>
          </a:xfrm>
          <a:prstGeom prst="rect">
            <a:avLst/>
          </a:prstGeom>
        </p:spPr>
        <p:txBody>
          <a:bodyPr wrap="square">
            <a:spAutoFit/>
          </a:bodyPr>
          <a:lstStyle/>
          <a:p>
            <a:r>
              <a:rPr lang="es-AR" sz="2800" dirty="0"/>
              <a:t>Son reacciones exotérmicas, con liberación de calor. Ese calor liberado se llama calor de combustión.</a:t>
            </a:r>
          </a:p>
        </p:txBody>
      </p:sp>
    </p:spTree>
    <p:extLst>
      <p:ext uri="{BB962C8B-B14F-4D97-AF65-F5344CB8AC3E}">
        <p14:creationId xmlns:p14="http://schemas.microsoft.com/office/powerpoint/2010/main" val="3420569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12891" y="624110"/>
            <a:ext cx="9791722" cy="1280890"/>
          </a:xfrm>
        </p:spPr>
        <p:txBody>
          <a:bodyPr/>
          <a:lstStyle/>
          <a:p>
            <a:pPr algn="ctr"/>
            <a:r>
              <a:rPr lang="en-US" b="1" dirty="0"/>
              <a:t>Cracking o </a:t>
            </a:r>
            <a:r>
              <a:rPr lang="en-US" b="1" dirty="0" err="1"/>
              <a:t>pirólisis</a:t>
            </a:r>
            <a:endParaRPr lang="es-AR" dirty="0"/>
          </a:p>
        </p:txBody>
      </p:sp>
      <p:sp>
        <p:nvSpPr>
          <p:cNvPr id="3" name="Marcador de contenido 2"/>
          <p:cNvSpPr>
            <a:spLocks noGrp="1"/>
          </p:cNvSpPr>
          <p:nvPr>
            <p:ph idx="1"/>
          </p:nvPr>
        </p:nvSpPr>
        <p:spPr>
          <a:xfrm>
            <a:off x="862885" y="1571223"/>
            <a:ext cx="10641727" cy="4752304"/>
          </a:xfrm>
        </p:spPr>
        <p:txBody>
          <a:bodyPr>
            <a:normAutofit/>
          </a:bodyPr>
          <a:lstStyle/>
          <a:p>
            <a:pPr algn="just"/>
            <a:r>
              <a:rPr lang="es-ES" sz="2400" dirty="0"/>
              <a:t>Las moléculas de alcanos se pueden romper por acción del calor (proceso de </a:t>
            </a:r>
            <a:r>
              <a:rPr lang="es-ES" sz="2400" dirty="0" err="1"/>
              <a:t>pirólisis</a:t>
            </a:r>
            <a:r>
              <a:rPr lang="es-ES" sz="2400" dirty="0"/>
              <a:t>). Los enlaces carbono-carbono se rompen generando radicales alquilo más pequeños. La ruptura se produce de forma aleatoria a lo largo de la cadena.</a:t>
            </a:r>
            <a:endParaRPr lang="es-AR" sz="2400" dirty="0"/>
          </a:p>
        </p:txBody>
      </p:sp>
      <p:pic>
        <p:nvPicPr>
          <p:cNvPr id="4" name="Imagen 3"/>
          <p:cNvPicPr>
            <a:picLocks noChangeAspect="1"/>
          </p:cNvPicPr>
          <p:nvPr/>
        </p:nvPicPr>
        <p:blipFill>
          <a:blip r:embed="rId2"/>
          <a:stretch>
            <a:fillRect/>
          </a:stretch>
        </p:blipFill>
        <p:spPr>
          <a:xfrm>
            <a:off x="1999993" y="3278832"/>
            <a:ext cx="7663041" cy="1653776"/>
          </a:xfrm>
          <a:prstGeom prst="rect">
            <a:avLst/>
          </a:prstGeom>
        </p:spPr>
      </p:pic>
      <p:pic>
        <p:nvPicPr>
          <p:cNvPr id="5" name="Imagen 4"/>
          <p:cNvPicPr>
            <a:picLocks noChangeAspect="1"/>
          </p:cNvPicPr>
          <p:nvPr/>
        </p:nvPicPr>
        <p:blipFill>
          <a:blip r:embed="rId3"/>
          <a:stretch>
            <a:fillRect/>
          </a:stretch>
        </p:blipFill>
        <p:spPr>
          <a:xfrm>
            <a:off x="589739" y="5096177"/>
            <a:ext cx="11188017" cy="815576"/>
          </a:xfrm>
          <a:prstGeom prst="rect">
            <a:avLst/>
          </a:prstGeom>
        </p:spPr>
      </p:pic>
    </p:spTree>
    <p:extLst>
      <p:ext uri="{BB962C8B-B14F-4D97-AF65-F5344CB8AC3E}">
        <p14:creationId xmlns:p14="http://schemas.microsoft.com/office/powerpoint/2010/main" val="400997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a:xfrm>
            <a:off x="1519707" y="2421228"/>
            <a:ext cx="9984905" cy="3489994"/>
          </a:xfrm>
        </p:spPr>
        <p:txBody>
          <a:bodyPr>
            <a:normAutofit/>
          </a:bodyPr>
          <a:lstStyle/>
          <a:p>
            <a:pPr marL="0" indent="0" algn="ctr">
              <a:buNone/>
            </a:pPr>
            <a:r>
              <a:rPr lang="es-AR" sz="9600" dirty="0">
                <a:solidFill>
                  <a:srgbClr val="FF0000"/>
                </a:solidFill>
                <a:latin typeface="Berlin Sans FB Demi" panose="020E0802020502020306" pitchFamily="34" charset="0"/>
              </a:rPr>
              <a:t>2</a:t>
            </a:r>
            <a:r>
              <a:rPr lang="es-AR" sz="9600" baseline="30000" dirty="0">
                <a:solidFill>
                  <a:srgbClr val="FF0000"/>
                </a:solidFill>
                <a:latin typeface="Berlin Sans FB Demi" panose="020E0802020502020306" pitchFamily="34" charset="0"/>
              </a:rPr>
              <a:t>da</a:t>
            </a:r>
            <a:r>
              <a:rPr lang="es-AR" sz="9600" dirty="0">
                <a:solidFill>
                  <a:srgbClr val="FF0000"/>
                </a:solidFill>
                <a:latin typeface="Berlin Sans FB Demi" panose="020E0802020502020306" pitchFamily="34" charset="0"/>
              </a:rPr>
              <a:t> Parte</a:t>
            </a:r>
          </a:p>
        </p:txBody>
      </p:sp>
    </p:spTree>
    <p:extLst>
      <p:ext uri="{BB962C8B-B14F-4D97-AF65-F5344CB8AC3E}">
        <p14:creationId xmlns:p14="http://schemas.microsoft.com/office/powerpoint/2010/main" val="3479975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4330" y="624857"/>
            <a:ext cx="10045520" cy="1280890"/>
          </a:xfrm>
        </p:spPr>
        <p:txBody>
          <a:bodyPr/>
          <a:lstStyle/>
          <a:p>
            <a:pPr algn="ctr"/>
            <a:r>
              <a:rPr lang="es-AR" b="1" dirty="0"/>
              <a:t>Conformaciones de Alcanos y Cicloalcanos</a:t>
            </a:r>
          </a:p>
        </p:txBody>
      </p:sp>
      <p:sp>
        <p:nvSpPr>
          <p:cNvPr id="3" name="Marcador de contenido 2"/>
          <p:cNvSpPr>
            <a:spLocks noGrp="1"/>
          </p:cNvSpPr>
          <p:nvPr>
            <p:ph idx="1"/>
          </p:nvPr>
        </p:nvSpPr>
        <p:spPr>
          <a:xfrm>
            <a:off x="1094330" y="2481889"/>
            <a:ext cx="10397029" cy="4211211"/>
          </a:xfrm>
        </p:spPr>
        <p:txBody>
          <a:bodyPr>
            <a:normAutofit/>
          </a:bodyPr>
          <a:lstStyle/>
          <a:p>
            <a:pPr algn="just"/>
            <a:r>
              <a:rPr lang="es-ES" sz="2800" b="1" dirty="0"/>
              <a:t>Las conformaciones </a:t>
            </a:r>
            <a:r>
              <a:rPr lang="es-ES" sz="2800" i="1" dirty="0"/>
              <a:t> son ordenamientos espaciales diferentes de una molécula que se generan por rotación en torno a enlaces sencillos.</a:t>
            </a:r>
          </a:p>
          <a:p>
            <a:pPr marL="0" indent="0" algn="just">
              <a:buNone/>
            </a:pPr>
            <a:endParaRPr lang="es-AR" sz="2800" dirty="0"/>
          </a:p>
          <a:p>
            <a:pPr algn="just"/>
            <a:r>
              <a:rPr lang="es-ES" sz="2800" dirty="0"/>
              <a:t>El </a:t>
            </a:r>
            <a:r>
              <a:rPr lang="es-ES" sz="2800" b="1" dirty="0"/>
              <a:t>análisis conformacional</a:t>
            </a:r>
            <a:r>
              <a:rPr lang="es-ES" sz="2800" dirty="0"/>
              <a:t> es el estudio de la forma en que los factores conformacionales afectan la estructura de una molécula y sus propiedades físicas, químicas y biológicas.</a:t>
            </a:r>
            <a:endParaRPr lang="es-AR" sz="2800" dirty="0"/>
          </a:p>
        </p:txBody>
      </p:sp>
    </p:spTree>
    <p:extLst>
      <p:ext uri="{BB962C8B-B14F-4D97-AF65-F5344CB8AC3E}">
        <p14:creationId xmlns:p14="http://schemas.microsoft.com/office/powerpoint/2010/main" val="3763296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1" algn="ctr" defTabSz="457200" rtl="0">
              <a:spcBef>
                <a:spcPct val="0"/>
              </a:spcBef>
            </a:pPr>
            <a:r>
              <a:rPr lang="es-ES" sz="3200" b="1" dirty="0">
                <a:latin typeface="Arial" panose="020B0604020202020204" pitchFamily="34" charset="0"/>
                <a:cs typeface="Arial" panose="020B0604020202020204" pitchFamily="34" charset="0"/>
              </a:rPr>
              <a:t>ALCANOS</a:t>
            </a:r>
            <a:br>
              <a:rPr lang="es-AR" dirty="0"/>
            </a:br>
            <a:endParaRPr lang="es-AR" dirty="0"/>
          </a:p>
        </p:txBody>
      </p:sp>
      <p:sp>
        <p:nvSpPr>
          <p:cNvPr id="3" name="Marcador de contenido 2"/>
          <p:cNvSpPr>
            <a:spLocks noGrp="1"/>
          </p:cNvSpPr>
          <p:nvPr>
            <p:ph idx="1"/>
          </p:nvPr>
        </p:nvSpPr>
        <p:spPr>
          <a:xfrm>
            <a:off x="923919" y="1205322"/>
            <a:ext cx="10461423" cy="4275605"/>
          </a:xfrm>
        </p:spPr>
        <p:txBody>
          <a:bodyPr>
            <a:normAutofit/>
          </a:bodyPr>
          <a:lstStyle/>
          <a:p>
            <a:pPr marL="914400" lvl="2" indent="0">
              <a:buNone/>
            </a:pPr>
            <a:r>
              <a:rPr lang="es-ES" sz="2400" u="sng" dirty="0"/>
              <a:t>ESTRUCTURA</a:t>
            </a:r>
            <a:endParaRPr lang="es-AR" sz="2400" dirty="0"/>
          </a:p>
          <a:p>
            <a:pPr marL="0" indent="0" algn="just">
              <a:buNone/>
            </a:pPr>
            <a:r>
              <a:rPr lang="es-ES" sz="2400" dirty="0"/>
              <a:t>El alcano más simple es el metano CH</a:t>
            </a:r>
            <a:r>
              <a:rPr lang="es-ES" sz="2400" baseline="-25000" dirty="0"/>
              <a:t>4</a:t>
            </a:r>
            <a:r>
              <a:rPr lang="es-ES" sz="2400" dirty="0"/>
              <a:t>. Desde el siglo pasado se había demostrado mediante hechos experimentales que la estructura del metano tenía una forma </a:t>
            </a:r>
            <a:r>
              <a:rPr lang="es-ES" sz="2400" dirty="0" err="1"/>
              <a:t>tetrahédrica</a:t>
            </a:r>
            <a:r>
              <a:rPr lang="es-ES" sz="2400" dirty="0"/>
              <a:t>.</a:t>
            </a:r>
            <a:endParaRPr lang="es-AR" sz="2400" dirty="0"/>
          </a:p>
        </p:txBody>
      </p:sp>
      <p:pic>
        <p:nvPicPr>
          <p:cNvPr id="5" name="Imagen 4"/>
          <p:cNvPicPr>
            <a:picLocks noChangeAspect="1"/>
          </p:cNvPicPr>
          <p:nvPr/>
        </p:nvPicPr>
        <p:blipFill rotWithShape="1">
          <a:blip r:embed="rId2"/>
          <a:srcRect l="2640" t="4337"/>
          <a:stretch/>
        </p:blipFill>
        <p:spPr>
          <a:xfrm>
            <a:off x="134186" y="2968487"/>
            <a:ext cx="5303927" cy="2512440"/>
          </a:xfrm>
          <a:prstGeom prst="rect">
            <a:avLst/>
          </a:prstGeom>
        </p:spPr>
      </p:pic>
      <p:pic>
        <p:nvPicPr>
          <p:cNvPr id="6" name="Imagen 5"/>
          <p:cNvPicPr>
            <a:picLocks noChangeAspect="1"/>
          </p:cNvPicPr>
          <p:nvPr/>
        </p:nvPicPr>
        <p:blipFill>
          <a:blip r:embed="rId3"/>
          <a:stretch>
            <a:fillRect/>
          </a:stretch>
        </p:blipFill>
        <p:spPr>
          <a:xfrm>
            <a:off x="73449" y="5652678"/>
            <a:ext cx="5638462" cy="1150707"/>
          </a:xfrm>
          <a:prstGeom prst="rect">
            <a:avLst/>
          </a:prstGeom>
        </p:spPr>
      </p:pic>
      <p:pic>
        <p:nvPicPr>
          <p:cNvPr id="7" name="Imagen 6"/>
          <p:cNvPicPr>
            <a:picLocks noChangeAspect="1"/>
          </p:cNvPicPr>
          <p:nvPr/>
        </p:nvPicPr>
        <p:blipFill>
          <a:blip r:embed="rId4"/>
          <a:stretch>
            <a:fillRect/>
          </a:stretch>
        </p:blipFill>
        <p:spPr>
          <a:xfrm>
            <a:off x="5711911" y="3774473"/>
            <a:ext cx="6345903" cy="1932819"/>
          </a:xfrm>
          <a:prstGeom prst="rect">
            <a:avLst/>
          </a:prstGeom>
        </p:spPr>
      </p:pic>
    </p:spTree>
    <p:extLst>
      <p:ext uri="{BB962C8B-B14F-4D97-AF65-F5344CB8AC3E}">
        <p14:creationId xmlns:p14="http://schemas.microsoft.com/office/powerpoint/2010/main" val="828888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6923" y="315017"/>
            <a:ext cx="9903898" cy="1280890"/>
          </a:xfrm>
        </p:spPr>
        <p:txBody>
          <a:bodyPr/>
          <a:lstStyle/>
          <a:p>
            <a:r>
              <a:rPr lang="es-ES" b="1" dirty="0"/>
              <a:t>Isomería conformacional en alcanos</a:t>
            </a:r>
            <a:endParaRPr lang="es-AR" dirty="0"/>
          </a:p>
        </p:txBody>
      </p:sp>
      <p:sp>
        <p:nvSpPr>
          <p:cNvPr id="3" name="Marcador de contenido 2"/>
          <p:cNvSpPr>
            <a:spLocks noGrp="1"/>
          </p:cNvSpPr>
          <p:nvPr>
            <p:ph idx="1"/>
          </p:nvPr>
        </p:nvSpPr>
        <p:spPr>
          <a:xfrm>
            <a:off x="837126" y="1264555"/>
            <a:ext cx="11024316" cy="4829577"/>
          </a:xfrm>
        </p:spPr>
        <p:txBody>
          <a:bodyPr>
            <a:normAutofit/>
          </a:bodyPr>
          <a:lstStyle/>
          <a:p>
            <a:pPr marL="0" indent="0">
              <a:buNone/>
            </a:pPr>
            <a:r>
              <a:rPr lang="es-ES" sz="2000" dirty="0"/>
              <a:t>Se representa la molécula de metano mediante un sistema que da una idea de la forma tridimensional de este compuesto. Los cuatro enlaces covalentes C-H se dibujan de tres formas diferentes:</a:t>
            </a:r>
            <a:endParaRPr lang="es-AR" sz="2000" dirty="0"/>
          </a:p>
          <a:p>
            <a:pPr lvl="1"/>
            <a:r>
              <a:rPr lang="es-ES" sz="2000" dirty="0"/>
              <a:t>Los dos enlaces C-H dibujados en trazo simple, están contenidos en el plano del papel.</a:t>
            </a:r>
            <a:endParaRPr lang="es-AR" sz="2000" dirty="0"/>
          </a:p>
          <a:p>
            <a:pPr lvl="1"/>
            <a:r>
              <a:rPr lang="es-ES" sz="2000" dirty="0"/>
              <a:t>El enlace C-H, dibujado en trazo grueso en forma de cuña se dirige hacia el observador.</a:t>
            </a:r>
            <a:endParaRPr lang="es-AR" sz="2000" dirty="0"/>
          </a:p>
          <a:p>
            <a:pPr lvl="1"/>
            <a:r>
              <a:rPr lang="es-ES" sz="2000" dirty="0"/>
              <a:t> El cuarto enlace C-H está dibujado mediante una línea a trazos, y también en forma de cuña, significa que este enlace se aleja del observador.</a:t>
            </a:r>
            <a:endParaRPr lang="es-AR" sz="2000" dirty="0"/>
          </a:p>
        </p:txBody>
      </p:sp>
      <p:pic>
        <p:nvPicPr>
          <p:cNvPr id="4" name="Imagen 3"/>
          <p:cNvPicPr>
            <a:picLocks noChangeAspect="1"/>
          </p:cNvPicPr>
          <p:nvPr/>
        </p:nvPicPr>
        <p:blipFill>
          <a:blip r:embed="rId2"/>
          <a:stretch>
            <a:fillRect/>
          </a:stretch>
        </p:blipFill>
        <p:spPr>
          <a:xfrm>
            <a:off x="3273768" y="4572000"/>
            <a:ext cx="4788089" cy="2286000"/>
          </a:xfrm>
          <a:prstGeom prst="rect">
            <a:avLst/>
          </a:prstGeom>
        </p:spPr>
      </p:pic>
    </p:spTree>
    <p:extLst>
      <p:ext uri="{BB962C8B-B14F-4D97-AF65-F5344CB8AC3E}">
        <p14:creationId xmlns:p14="http://schemas.microsoft.com/office/powerpoint/2010/main" val="3538218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67437" y="624110"/>
            <a:ext cx="9637175" cy="1280890"/>
          </a:xfrm>
        </p:spPr>
        <p:txBody>
          <a:bodyPr>
            <a:noAutofit/>
          </a:bodyPr>
          <a:lstStyle/>
          <a:p>
            <a:r>
              <a:rPr lang="es-ES" sz="2400" u="sng" dirty="0"/>
              <a:t>El etano</a:t>
            </a:r>
            <a:r>
              <a:rPr lang="es-ES" sz="2400" dirty="0"/>
              <a:t> es el alcano más simple que tiene conformaciones distintas. Veremos la </a:t>
            </a:r>
            <a:r>
              <a:rPr lang="es-ES" sz="2400" b="1" dirty="0"/>
              <a:t>conformación </a:t>
            </a:r>
            <a:br>
              <a:rPr lang="es-ES" sz="2400" b="1" dirty="0"/>
            </a:br>
            <a:r>
              <a:rPr lang="es-ES" sz="2400" b="1" dirty="0"/>
              <a:t>escalonada o alternada </a:t>
            </a:r>
            <a:br>
              <a:rPr lang="es-ES" sz="2400" b="1" dirty="0"/>
            </a:br>
            <a:r>
              <a:rPr lang="es-ES" sz="2400" b="1" dirty="0"/>
              <a:t>y la eclipsada.</a:t>
            </a:r>
            <a:br>
              <a:rPr lang="es-AR" sz="2400" dirty="0"/>
            </a:br>
            <a:endParaRPr lang="es-AR" sz="2400" dirty="0"/>
          </a:p>
        </p:txBody>
      </p:sp>
      <p:pic>
        <p:nvPicPr>
          <p:cNvPr id="4" name="Marcador de contenido 3"/>
          <p:cNvPicPr>
            <a:picLocks noGrp="1" noChangeAspect="1"/>
          </p:cNvPicPr>
          <p:nvPr>
            <p:ph idx="1"/>
          </p:nvPr>
        </p:nvPicPr>
        <p:blipFill>
          <a:blip r:embed="rId2"/>
          <a:stretch>
            <a:fillRect/>
          </a:stretch>
        </p:blipFill>
        <p:spPr>
          <a:xfrm>
            <a:off x="113545" y="2883794"/>
            <a:ext cx="6158466" cy="2626773"/>
          </a:xfrm>
          <a:prstGeom prst="rect">
            <a:avLst/>
          </a:prstGeom>
        </p:spPr>
      </p:pic>
      <p:pic>
        <p:nvPicPr>
          <p:cNvPr id="5" name="Imagen 4"/>
          <p:cNvPicPr>
            <a:picLocks noChangeAspect="1"/>
          </p:cNvPicPr>
          <p:nvPr/>
        </p:nvPicPr>
        <p:blipFill>
          <a:blip r:embed="rId3"/>
          <a:stretch>
            <a:fillRect/>
          </a:stretch>
        </p:blipFill>
        <p:spPr>
          <a:xfrm>
            <a:off x="6388901" y="2020025"/>
            <a:ext cx="5803099" cy="4680475"/>
          </a:xfrm>
          <a:prstGeom prst="rect">
            <a:avLst/>
          </a:prstGeom>
        </p:spPr>
      </p:pic>
    </p:spTree>
    <p:extLst>
      <p:ext uri="{BB962C8B-B14F-4D97-AF65-F5344CB8AC3E}">
        <p14:creationId xmlns:p14="http://schemas.microsoft.com/office/powerpoint/2010/main" val="2760361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22739" y="624110"/>
            <a:ext cx="9881874" cy="1280890"/>
          </a:xfrm>
        </p:spPr>
        <p:txBody>
          <a:bodyPr>
            <a:noAutofit/>
          </a:bodyPr>
          <a:lstStyle/>
          <a:p>
            <a:r>
              <a:rPr lang="es-ES" sz="2400" dirty="0"/>
              <a:t>Las conformaciones en que los ángulos de torsión  entre enlaces adyacentes son distintos a 60ª tienen </a:t>
            </a:r>
            <a:r>
              <a:rPr lang="es-ES" sz="2400" b="1" dirty="0"/>
              <a:t>tensión torsional</a:t>
            </a:r>
            <a:r>
              <a:rPr lang="es-ES" sz="2400" dirty="0"/>
              <a:t>. </a:t>
            </a:r>
            <a:br>
              <a:rPr lang="es-AR" sz="2400" dirty="0"/>
            </a:br>
            <a:endParaRPr lang="es-AR" sz="2400" dirty="0"/>
          </a:p>
        </p:txBody>
      </p:sp>
      <p:sp>
        <p:nvSpPr>
          <p:cNvPr id="3" name="Marcador de contenido 2"/>
          <p:cNvSpPr>
            <a:spLocks noGrp="1"/>
          </p:cNvSpPr>
          <p:nvPr>
            <p:ph idx="1"/>
          </p:nvPr>
        </p:nvSpPr>
        <p:spPr>
          <a:xfrm>
            <a:off x="8190962" y="2133599"/>
            <a:ext cx="4001038" cy="4344473"/>
          </a:xfrm>
        </p:spPr>
        <p:txBody>
          <a:bodyPr/>
          <a:lstStyle/>
          <a:p>
            <a:endParaRPr lang="es-AR" dirty="0"/>
          </a:p>
        </p:txBody>
      </p:sp>
      <p:pic>
        <p:nvPicPr>
          <p:cNvPr id="4" name="Imagen 3"/>
          <p:cNvPicPr>
            <a:picLocks noChangeAspect="1"/>
          </p:cNvPicPr>
          <p:nvPr/>
        </p:nvPicPr>
        <p:blipFill>
          <a:blip r:embed="rId2"/>
          <a:stretch>
            <a:fillRect/>
          </a:stretch>
        </p:blipFill>
        <p:spPr>
          <a:xfrm>
            <a:off x="3557556" y="2133599"/>
            <a:ext cx="8111051" cy="4315496"/>
          </a:xfrm>
          <a:prstGeom prst="rect">
            <a:avLst/>
          </a:prstGeom>
        </p:spPr>
      </p:pic>
      <p:pic>
        <p:nvPicPr>
          <p:cNvPr id="5" name="Imagen 4"/>
          <p:cNvPicPr>
            <a:picLocks noChangeAspect="1"/>
          </p:cNvPicPr>
          <p:nvPr/>
        </p:nvPicPr>
        <p:blipFill>
          <a:blip r:embed="rId3"/>
          <a:stretch>
            <a:fillRect/>
          </a:stretch>
        </p:blipFill>
        <p:spPr>
          <a:xfrm>
            <a:off x="-87594" y="4731026"/>
            <a:ext cx="6633810" cy="1747046"/>
          </a:xfrm>
          <a:prstGeom prst="rect">
            <a:avLst/>
          </a:prstGeom>
        </p:spPr>
      </p:pic>
    </p:spTree>
    <p:extLst>
      <p:ext uri="{BB962C8B-B14F-4D97-AF65-F5344CB8AC3E}">
        <p14:creationId xmlns:p14="http://schemas.microsoft.com/office/powerpoint/2010/main" val="1050551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lstStyle/>
          <a:p>
            <a:endParaRPr lang="es-AR" dirty="0"/>
          </a:p>
        </p:txBody>
      </p:sp>
      <p:pic>
        <p:nvPicPr>
          <p:cNvPr id="4" name="Imagen 3"/>
          <p:cNvPicPr>
            <a:picLocks noChangeAspect="1"/>
          </p:cNvPicPr>
          <p:nvPr/>
        </p:nvPicPr>
        <p:blipFill rotWithShape="1">
          <a:blip r:embed="rId2"/>
          <a:srcRect l="20463" t="55299" r="30240" b="12943"/>
          <a:stretch/>
        </p:blipFill>
        <p:spPr>
          <a:xfrm>
            <a:off x="1616764" y="328202"/>
            <a:ext cx="8706679" cy="3153596"/>
          </a:xfrm>
          <a:prstGeom prst="rect">
            <a:avLst/>
          </a:prstGeom>
        </p:spPr>
      </p:pic>
      <p:pic>
        <p:nvPicPr>
          <p:cNvPr id="5" name="Imagen 4"/>
          <p:cNvPicPr>
            <a:picLocks noChangeAspect="1"/>
          </p:cNvPicPr>
          <p:nvPr/>
        </p:nvPicPr>
        <p:blipFill rotWithShape="1">
          <a:blip r:embed="rId3"/>
          <a:srcRect r="1539"/>
          <a:stretch/>
        </p:blipFill>
        <p:spPr>
          <a:xfrm>
            <a:off x="1616763" y="3790958"/>
            <a:ext cx="8706680" cy="2658024"/>
          </a:xfrm>
          <a:prstGeom prst="rect">
            <a:avLst/>
          </a:prstGeom>
        </p:spPr>
      </p:pic>
    </p:spTree>
    <p:extLst>
      <p:ext uri="{BB962C8B-B14F-4D97-AF65-F5344CB8AC3E}">
        <p14:creationId xmlns:p14="http://schemas.microsoft.com/office/powerpoint/2010/main" val="1266339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lstStyle/>
          <a:p>
            <a:endParaRPr lang="es-AR" dirty="0"/>
          </a:p>
        </p:txBody>
      </p:sp>
      <p:pic>
        <p:nvPicPr>
          <p:cNvPr id="4" name="Imagen 3"/>
          <p:cNvPicPr>
            <a:picLocks noChangeAspect="1"/>
          </p:cNvPicPr>
          <p:nvPr/>
        </p:nvPicPr>
        <p:blipFill>
          <a:blip r:embed="rId2"/>
          <a:stretch>
            <a:fillRect/>
          </a:stretch>
        </p:blipFill>
        <p:spPr>
          <a:xfrm>
            <a:off x="437850" y="2357471"/>
            <a:ext cx="10277463" cy="2824528"/>
          </a:xfrm>
          <a:prstGeom prst="rect">
            <a:avLst/>
          </a:prstGeom>
        </p:spPr>
      </p:pic>
    </p:spTree>
    <p:extLst>
      <p:ext uri="{BB962C8B-B14F-4D97-AF65-F5344CB8AC3E}">
        <p14:creationId xmlns:p14="http://schemas.microsoft.com/office/powerpoint/2010/main" val="348821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AR"/>
          </a:p>
        </p:txBody>
      </p:sp>
      <p:pic>
        <p:nvPicPr>
          <p:cNvPr id="4" name="Imagen 3"/>
          <p:cNvPicPr>
            <a:picLocks noChangeAspect="1"/>
          </p:cNvPicPr>
          <p:nvPr/>
        </p:nvPicPr>
        <p:blipFill>
          <a:blip r:embed="rId2"/>
          <a:stretch>
            <a:fillRect/>
          </a:stretch>
        </p:blipFill>
        <p:spPr>
          <a:xfrm>
            <a:off x="1325747" y="432324"/>
            <a:ext cx="9289244" cy="6245730"/>
          </a:xfrm>
          <a:prstGeom prst="rect">
            <a:avLst/>
          </a:prstGeom>
        </p:spPr>
      </p:pic>
      <p:sp>
        <p:nvSpPr>
          <p:cNvPr id="2" name="Título 1"/>
          <p:cNvSpPr>
            <a:spLocks noGrp="1"/>
          </p:cNvSpPr>
          <p:nvPr>
            <p:ph type="title"/>
          </p:nvPr>
        </p:nvSpPr>
        <p:spPr>
          <a:xfrm>
            <a:off x="7394713" y="609601"/>
            <a:ext cx="3047471" cy="527943"/>
          </a:xfrm>
        </p:spPr>
        <p:txBody>
          <a:bodyPr/>
          <a:lstStyle/>
          <a:p>
            <a:pPr algn="r"/>
            <a:r>
              <a:rPr lang="es-AR" sz="2400" b="1" dirty="0">
                <a:solidFill>
                  <a:srgbClr val="FF0000"/>
                </a:solidFill>
              </a:rPr>
              <a:t>Confórmeros del etano</a:t>
            </a:r>
          </a:p>
        </p:txBody>
      </p:sp>
    </p:spTree>
    <p:extLst>
      <p:ext uri="{BB962C8B-B14F-4D97-AF65-F5344CB8AC3E}">
        <p14:creationId xmlns:p14="http://schemas.microsoft.com/office/powerpoint/2010/main" val="1333692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4073" y="457200"/>
            <a:ext cx="10444766" cy="1280890"/>
          </a:xfrm>
        </p:spPr>
        <p:txBody>
          <a:bodyPr>
            <a:normAutofit/>
          </a:bodyPr>
          <a:lstStyle/>
          <a:p>
            <a:pPr algn="ctr"/>
            <a:r>
              <a:rPr lang="es-ES" sz="3200" b="1" dirty="0">
                <a:solidFill>
                  <a:srgbClr val="FFFF00"/>
                </a:solidFill>
              </a:rPr>
              <a:t>isomería conformacional de la molécula del butano</a:t>
            </a:r>
            <a:endParaRPr lang="es-AR" sz="3200" b="1" dirty="0">
              <a:solidFill>
                <a:srgbClr val="FFFF00"/>
              </a:solidFill>
            </a:endParaRPr>
          </a:p>
        </p:txBody>
      </p:sp>
      <p:sp>
        <p:nvSpPr>
          <p:cNvPr id="3" name="Marcador de contenido 2"/>
          <p:cNvSpPr>
            <a:spLocks noGrp="1"/>
          </p:cNvSpPr>
          <p:nvPr>
            <p:ph idx="1"/>
          </p:nvPr>
        </p:nvSpPr>
        <p:spPr>
          <a:xfrm>
            <a:off x="7519710" y="2227668"/>
            <a:ext cx="4550020" cy="4006222"/>
          </a:xfrm>
        </p:spPr>
        <p:txBody>
          <a:bodyPr/>
          <a:lstStyle/>
          <a:p>
            <a:r>
              <a:rPr lang="es-ES" sz="2000" dirty="0"/>
              <a:t>Las conformaciones </a:t>
            </a:r>
            <a:r>
              <a:rPr lang="es-ES" sz="2000" b="1" dirty="0"/>
              <a:t>A, C y E </a:t>
            </a:r>
            <a:r>
              <a:rPr lang="es-ES" sz="2000" dirty="0"/>
              <a:t>son eclipsadas y las </a:t>
            </a:r>
            <a:r>
              <a:rPr lang="es-ES" sz="2000" b="1" dirty="0"/>
              <a:t>B, D y F </a:t>
            </a:r>
            <a:r>
              <a:rPr lang="es-ES" sz="2000" dirty="0"/>
              <a:t>alternadas.</a:t>
            </a:r>
          </a:p>
          <a:p>
            <a:pPr marL="0" indent="0">
              <a:buNone/>
            </a:pPr>
            <a:endParaRPr lang="es-AR" sz="2000" dirty="0"/>
          </a:p>
          <a:p>
            <a:r>
              <a:rPr lang="es-ES" sz="2000" dirty="0"/>
              <a:t>Sólo necesitamos saber que las fig. B y F representan la </a:t>
            </a:r>
            <a:r>
              <a:rPr lang="es-ES" sz="2000" b="1" dirty="0"/>
              <a:t>conformación oblicua (</a:t>
            </a:r>
            <a:r>
              <a:rPr lang="es-ES" sz="2000" b="1" dirty="0" err="1"/>
              <a:t>gauche</a:t>
            </a:r>
            <a:r>
              <a:rPr lang="es-ES" sz="2000" b="1" dirty="0"/>
              <a:t>)</a:t>
            </a:r>
            <a:r>
              <a:rPr lang="es-ES" sz="2000" dirty="0"/>
              <a:t>, y la fig.  D representa la </a:t>
            </a:r>
            <a:r>
              <a:rPr lang="es-ES" sz="2000" b="1" dirty="0"/>
              <a:t> conformación anti.</a:t>
            </a:r>
            <a:r>
              <a:rPr lang="es-ES" sz="2000" dirty="0"/>
              <a:t> </a:t>
            </a:r>
            <a:endParaRPr lang="es-AR" dirty="0"/>
          </a:p>
        </p:txBody>
      </p:sp>
      <p:pic>
        <p:nvPicPr>
          <p:cNvPr id="4" name="Imagen 3"/>
          <p:cNvPicPr>
            <a:picLocks noChangeAspect="1"/>
          </p:cNvPicPr>
          <p:nvPr/>
        </p:nvPicPr>
        <p:blipFill rotWithShape="1">
          <a:blip r:embed="rId2"/>
          <a:srcRect b="5560"/>
          <a:stretch/>
        </p:blipFill>
        <p:spPr>
          <a:xfrm>
            <a:off x="15721" y="1716156"/>
            <a:ext cx="7503989" cy="4681331"/>
          </a:xfrm>
          <a:prstGeom prst="rect">
            <a:avLst/>
          </a:prstGeom>
        </p:spPr>
      </p:pic>
    </p:spTree>
    <p:extLst>
      <p:ext uri="{BB962C8B-B14F-4D97-AF65-F5344CB8AC3E}">
        <p14:creationId xmlns:p14="http://schemas.microsoft.com/office/powerpoint/2010/main" val="3757059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6" name="Marcador de contenido 5"/>
          <p:cNvPicPr>
            <a:picLocks noGrp="1" noChangeAspect="1"/>
          </p:cNvPicPr>
          <p:nvPr>
            <p:ph idx="1"/>
          </p:nvPr>
        </p:nvPicPr>
        <p:blipFill>
          <a:blip r:embed="rId2"/>
          <a:stretch>
            <a:fillRect/>
          </a:stretch>
        </p:blipFill>
        <p:spPr>
          <a:xfrm>
            <a:off x="1882327" y="4616931"/>
            <a:ext cx="6934225" cy="2241069"/>
          </a:xfrm>
          <a:prstGeom prst="rect">
            <a:avLst/>
          </a:prstGeom>
        </p:spPr>
      </p:pic>
      <p:pic>
        <p:nvPicPr>
          <p:cNvPr id="4" name="Imagen 3"/>
          <p:cNvPicPr>
            <a:picLocks noChangeAspect="1"/>
          </p:cNvPicPr>
          <p:nvPr/>
        </p:nvPicPr>
        <p:blipFill>
          <a:blip r:embed="rId3"/>
          <a:stretch>
            <a:fillRect/>
          </a:stretch>
        </p:blipFill>
        <p:spPr>
          <a:xfrm>
            <a:off x="1880393" y="2259284"/>
            <a:ext cx="6936159" cy="2279373"/>
          </a:xfrm>
          <a:prstGeom prst="rect">
            <a:avLst/>
          </a:prstGeom>
        </p:spPr>
      </p:pic>
      <p:pic>
        <p:nvPicPr>
          <p:cNvPr id="5" name="Imagen 4"/>
          <p:cNvPicPr>
            <a:picLocks noChangeAspect="1"/>
          </p:cNvPicPr>
          <p:nvPr/>
        </p:nvPicPr>
        <p:blipFill>
          <a:blip r:embed="rId4"/>
          <a:stretch>
            <a:fillRect/>
          </a:stretch>
        </p:blipFill>
        <p:spPr>
          <a:xfrm>
            <a:off x="1878471" y="0"/>
            <a:ext cx="6938081" cy="2181010"/>
          </a:xfrm>
          <a:prstGeom prst="rect">
            <a:avLst/>
          </a:prstGeom>
        </p:spPr>
      </p:pic>
    </p:spTree>
    <p:extLst>
      <p:ext uri="{BB962C8B-B14F-4D97-AF65-F5344CB8AC3E}">
        <p14:creationId xmlns:p14="http://schemas.microsoft.com/office/powerpoint/2010/main" val="3868067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4" name="Imagen 3"/>
          <p:cNvPicPr>
            <a:picLocks noChangeAspect="1"/>
          </p:cNvPicPr>
          <p:nvPr/>
        </p:nvPicPr>
        <p:blipFill>
          <a:blip r:embed="rId2"/>
          <a:stretch>
            <a:fillRect/>
          </a:stretch>
        </p:blipFill>
        <p:spPr>
          <a:xfrm>
            <a:off x="0" y="484783"/>
            <a:ext cx="8772818" cy="6373217"/>
          </a:xfrm>
          <a:prstGeom prst="rect">
            <a:avLst/>
          </a:prstGeom>
        </p:spPr>
      </p:pic>
      <p:pic>
        <p:nvPicPr>
          <p:cNvPr id="5" name="Marcador de contenido 4"/>
          <p:cNvPicPr>
            <a:picLocks noGrp="1" noChangeAspect="1"/>
          </p:cNvPicPr>
          <p:nvPr>
            <p:ph idx="1"/>
          </p:nvPr>
        </p:nvPicPr>
        <p:blipFill>
          <a:blip r:embed="rId3"/>
          <a:stretch>
            <a:fillRect/>
          </a:stretch>
        </p:blipFill>
        <p:spPr>
          <a:xfrm>
            <a:off x="5840081" y="0"/>
            <a:ext cx="6351919" cy="2242969"/>
          </a:xfrm>
          <a:prstGeom prst="rect">
            <a:avLst/>
          </a:prstGeom>
        </p:spPr>
      </p:pic>
    </p:spTree>
    <p:extLst>
      <p:ext uri="{BB962C8B-B14F-4D97-AF65-F5344CB8AC3E}">
        <p14:creationId xmlns:p14="http://schemas.microsoft.com/office/powerpoint/2010/main" val="347249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25769" y="289259"/>
            <a:ext cx="9778843" cy="1280890"/>
          </a:xfrm>
        </p:spPr>
        <p:txBody>
          <a:bodyPr/>
          <a:lstStyle/>
          <a:p>
            <a:pPr algn="ctr"/>
            <a:r>
              <a:rPr lang="es-ES" b="1" dirty="0"/>
              <a:t>Conformaciones y estabilidades de los </a:t>
            </a:r>
            <a:r>
              <a:rPr lang="es-ES" b="1" dirty="0" err="1"/>
              <a:t>cicloalcanos</a:t>
            </a:r>
            <a:endParaRPr lang="es-AR" dirty="0"/>
          </a:p>
        </p:txBody>
      </p:sp>
      <p:sp>
        <p:nvSpPr>
          <p:cNvPr id="3" name="Marcador de contenido 2"/>
          <p:cNvSpPr>
            <a:spLocks noGrp="1"/>
          </p:cNvSpPr>
          <p:nvPr>
            <p:ph idx="1"/>
          </p:nvPr>
        </p:nvSpPr>
        <p:spPr>
          <a:xfrm>
            <a:off x="1094704" y="2133600"/>
            <a:ext cx="10934164" cy="4035380"/>
          </a:xfrm>
        </p:spPr>
        <p:txBody>
          <a:bodyPr>
            <a:normAutofit/>
          </a:bodyPr>
          <a:lstStyle/>
          <a:p>
            <a:r>
              <a:rPr lang="es-ES" sz="2800" dirty="0"/>
              <a:t>Los tres factores que inciden en la energía (y estabilidad) de los </a:t>
            </a:r>
            <a:r>
              <a:rPr lang="es-ES" sz="2800" dirty="0" err="1"/>
              <a:t>cicloalcanos</a:t>
            </a:r>
            <a:r>
              <a:rPr lang="es-ES" sz="2800" dirty="0"/>
              <a:t> son:</a:t>
            </a:r>
            <a:br>
              <a:rPr lang="es-ES" sz="2800" dirty="0"/>
            </a:br>
            <a:r>
              <a:rPr lang="es-ES" sz="2800" dirty="0"/>
              <a:t>- La </a:t>
            </a:r>
            <a:r>
              <a:rPr lang="es-ES" sz="2800" b="1" dirty="0"/>
              <a:t>tensión angular</a:t>
            </a:r>
            <a:r>
              <a:rPr lang="es-ES" sz="2800" dirty="0"/>
              <a:t>: La tensión debida a la expansión o compresión de los ángulos de enlace.</a:t>
            </a:r>
            <a:br>
              <a:rPr lang="es-ES" sz="2800" dirty="0"/>
            </a:br>
            <a:r>
              <a:rPr lang="es-ES" sz="2800" dirty="0"/>
              <a:t>- La </a:t>
            </a:r>
            <a:r>
              <a:rPr lang="es-ES" sz="2800" b="1" dirty="0"/>
              <a:t>tensión torsional</a:t>
            </a:r>
            <a:r>
              <a:rPr lang="es-ES" sz="2800" dirty="0"/>
              <a:t>: La tensión debida al </a:t>
            </a:r>
            <a:r>
              <a:rPr lang="es-ES" sz="2800" dirty="0" err="1"/>
              <a:t>eclipsamiento</a:t>
            </a:r>
            <a:r>
              <a:rPr lang="es-ES" sz="2800" dirty="0"/>
              <a:t> de átomos y enlaces.</a:t>
            </a:r>
            <a:br>
              <a:rPr lang="es-ES" sz="2800" dirty="0"/>
            </a:br>
            <a:r>
              <a:rPr lang="es-ES" sz="2800" dirty="0"/>
              <a:t>- La </a:t>
            </a:r>
            <a:r>
              <a:rPr lang="es-ES" sz="2800" b="1" dirty="0"/>
              <a:t>tensión estérica</a:t>
            </a:r>
            <a:r>
              <a:rPr lang="es-ES" sz="2800" dirty="0"/>
              <a:t>: La tensión debida a interacciones repulsivas entre átomos o grupos de átomos que están relativamente próximos.</a:t>
            </a:r>
            <a:endParaRPr lang="es-AR" sz="2800" dirty="0"/>
          </a:p>
          <a:p>
            <a:endParaRPr lang="es-AR" sz="2400" dirty="0"/>
          </a:p>
        </p:txBody>
      </p:sp>
    </p:spTree>
    <p:extLst>
      <p:ext uri="{BB962C8B-B14F-4D97-AF65-F5344CB8AC3E}">
        <p14:creationId xmlns:p14="http://schemas.microsoft.com/office/powerpoint/2010/main" val="1965129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61145" y="368957"/>
            <a:ext cx="9585660" cy="1280890"/>
          </a:xfrm>
        </p:spPr>
        <p:txBody>
          <a:bodyPr/>
          <a:lstStyle/>
          <a:p>
            <a:pPr algn="ctr"/>
            <a:r>
              <a:rPr lang="es-AR" b="1" dirty="0"/>
              <a:t>El metano</a:t>
            </a:r>
          </a:p>
        </p:txBody>
      </p:sp>
      <p:pic>
        <p:nvPicPr>
          <p:cNvPr id="4" name="Marcador de contenido 3"/>
          <p:cNvPicPr>
            <a:picLocks noGrp="1" noChangeAspect="1"/>
          </p:cNvPicPr>
          <p:nvPr>
            <p:ph idx="1"/>
          </p:nvPr>
        </p:nvPicPr>
        <p:blipFill>
          <a:blip r:embed="rId2"/>
          <a:stretch>
            <a:fillRect/>
          </a:stretch>
        </p:blipFill>
        <p:spPr>
          <a:xfrm>
            <a:off x="1879827" y="1009402"/>
            <a:ext cx="6866607" cy="2690011"/>
          </a:xfrm>
          <a:prstGeom prst="rect">
            <a:avLst/>
          </a:prstGeom>
        </p:spPr>
      </p:pic>
      <p:pic>
        <p:nvPicPr>
          <p:cNvPr id="5" name="Imagen 4"/>
          <p:cNvPicPr>
            <a:picLocks noChangeAspect="1"/>
          </p:cNvPicPr>
          <p:nvPr/>
        </p:nvPicPr>
        <p:blipFill>
          <a:blip r:embed="rId3"/>
          <a:stretch>
            <a:fillRect/>
          </a:stretch>
        </p:blipFill>
        <p:spPr>
          <a:xfrm>
            <a:off x="2025600" y="3672843"/>
            <a:ext cx="6720834" cy="3185157"/>
          </a:xfrm>
          <a:prstGeom prst="rect">
            <a:avLst/>
          </a:prstGeom>
        </p:spPr>
      </p:pic>
    </p:spTree>
    <p:extLst>
      <p:ext uri="{BB962C8B-B14F-4D97-AF65-F5344CB8AC3E}">
        <p14:creationId xmlns:p14="http://schemas.microsoft.com/office/powerpoint/2010/main" val="2517000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90164" y="772733"/>
            <a:ext cx="9650054" cy="5383188"/>
          </a:xfrm>
        </p:spPr>
        <p:txBody>
          <a:bodyPr>
            <a:normAutofit/>
          </a:bodyPr>
          <a:lstStyle/>
          <a:p>
            <a:pPr algn="just"/>
            <a:r>
              <a:rPr lang="es-ES" sz="2400" dirty="0"/>
              <a:t>Adolf von </a:t>
            </a:r>
            <a:r>
              <a:rPr lang="es-ES" sz="2400" dirty="0" err="1"/>
              <a:t>Baeyer</a:t>
            </a:r>
            <a:r>
              <a:rPr lang="es-ES" sz="2400" dirty="0"/>
              <a:t> propuso, en 1885, que los </a:t>
            </a:r>
            <a:r>
              <a:rPr lang="es-ES" sz="2400" dirty="0" err="1"/>
              <a:t>cicloalcanos</a:t>
            </a:r>
            <a:r>
              <a:rPr lang="es-ES" sz="2400" dirty="0"/>
              <a:t> cuyo ángulo de enlace difería del ángulo de enlace ideal de 109º, deberían estar tensionados y, por tanto, serían más inestables que aquellos </a:t>
            </a:r>
            <a:r>
              <a:rPr lang="es-ES" sz="2400" dirty="0" err="1"/>
              <a:t>cicloalcanos</a:t>
            </a:r>
            <a:r>
              <a:rPr lang="es-ES" sz="2400" dirty="0"/>
              <a:t> cuyos ángulos de enlace fuesen iguales o muy próximos a 109º.</a:t>
            </a:r>
            <a:endParaRPr lang="es-AR" sz="2400" dirty="0"/>
          </a:p>
        </p:txBody>
      </p:sp>
      <p:pic>
        <p:nvPicPr>
          <p:cNvPr id="4" name="Imagen 3"/>
          <p:cNvPicPr>
            <a:picLocks noChangeAspect="1"/>
          </p:cNvPicPr>
          <p:nvPr/>
        </p:nvPicPr>
        <p:blipFill>
          <a:blip r:embed="rId2"/>
          <a:stretch>
            <a:fillRect/>
          </a:stretch>
        </p:blipFill>
        <p:spPr>
          <a:xfrm>
            <a:off x="2163410" y="3160439"/>
            <a:ext cx="7799801" cy="607776"/>
          </a:xfrm>
          <a:prstGeom prst="rect">
            <a:avLst/>
          </a:prstGeom>
        </p:spPr>
      </p:pic>
      <p:pic>
        <p:nvPicPr>
          <p:cNvPr id="5" name="Imagen 4"/>
          <p:cNvPicPr>
            <a:picLocks noChangeAspect="1"/>
          </p:cNvPicPr>
          <p:nvPr/>
        </p:nvPicPr>
        <p:blipFill>
          <a:blip r:embed="rId3"/>
          <a:stretch>
            <a:fillRect/>
          </a:stretch>
        </p:blipFill>
        <p:spPr>
          <a:xfrm>
            <a:off x="2163410" y="3924786"/>
            <a:ext cx="7799801" cy="2768929"/>
          </a:xfrm>
          <a:prstGeom prst="rect">
            <a:avLst/>
          </a:prstGeom>
        </p:spPr>
      </p:pic>
    </p:spTree>
    <p:extLst>
      <p:ext uri="{BB962C8B-B14F-4D97-AF65-F5344CB8AC3E}">
        <p14:creationId xmlns:p14="http://schemas.microsoft.com/office/powerpoint/2010/main" val="1481978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5" name="Marcador de contenido 4"/>
          <p:cNvPicPr>
            <a:picLocks noGrp="1" noChangeAspect="1"/>
          </p:cNvPicPr>
          <p:nvPr>
            <p:ph idx="1"/>
          </p:nvPr>
        </p:nvPicPr>
        <p:blipFill rotWithShape="1">
          <a:blip r:embed="rId2"/>
          <a:srcRect t="20094" r="51081"/>
          <a:stretch/>
        </p:blipFill>
        <p:spPr>
          <a:xfrm>
            <a:off x="2259411" y="505163"/>
            <a:ext cx="6500275" cy="2325000"/>
          </a:xfrm>
          <a:prstGeom prst="rect">
            <a:avLst/>
          </a:prstGeom>
        </p:spPr>
      </p:pic>
      <p:pic>
        <p:nvPicPr>
          <p:cNvPr id="4" name="Imagen 3"/>
          <p:cNvPicPr>
            <a:picLocks noChangeAspect="1"/>
          </p:cNvPicPr>
          <p:nvPr/>
        </p:nvPicPr>
        <p:blipFill rotWithShape="1">
          <a:blip r:embed="rId3"/>
          <a:srcRect l="51427" t="10543"/>
          <a:stretch/>
        </p:blipFill>
        <p:spPr>
          <a:xfrm>
            <a:off x="2259410" y="3458818"/>
            <a:ext cx="6500275" cy="2617543"/>
          </a:xfrm>
          <a:prstGeom prst="rect">
            <a:avLst/>
          </a:prstGeom>
        </p:spPr>
      </p:pic>
    </p:spTree>
    <p:extLst>
      <p:ext uri="{BB962C8B-B14F-4D97-AF65-F5344CB8AC3E}">
        <p14:creationId xmlns:p14="http://schemas.microsoft.com/office/powerpoint/2010/main" val="3928554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8227" y="624110"/>
            <a:ext cx="10126386" cy="1280890"/>
          </a:xfrm>
        </p:spPr>
        <p:txBody>
          <a:bodyPr/>
          <a:lstStyle/>
          <a:p>
            <a:pPr algn="ctr"/>
            <a:r>
              <a:rPr lang="es-AR" i="1" u="sng" dirty="0"/>
              <a:t>calor de combustión</a:t>
            </a:r>
            <a:endParaRPr lang="es-AR" u="sng" dirty="0"/>
          </a:p>
        </p:txBody>
      </p:sp>
      <p:sp>
        <p:nvSpPr>
          <p:cNvPr id="3" name="Marcador de contenido 2"/>
          <p:cNvSpPr>
            <a:spLocks noGrp="1"/>
          </p:cNvSpPr>
          <p:nvPr>
            <p:ph idx="1"/>
          </p:nvPr>
        </p:nvSpPr>
        <p:spPr>
          <a:xfrm>
            <a:off x="834887" y="1417983"/>
            <a:ext cx="10866783" cy="4493239"/>
          </a:xfrm>
        </p:spPr>
        <p:txBody>
          <a:bodyPr>
            <a:normAutofit/>
          </a:bodyPr>
          <a:lstStyle/>
          <a:p>
            <a:r>
              <a:rPr lang="es-AR" sz="2300" dirty="0"/>
              <a:t>Para medir la cantidad de tensión en un compuesto, debemos medir su energía total y luego restar la energía de un compuesto de referencia libre de tensión. La diferencia entre los dos valores debe representar la cantidad de energía extra en la molécula debido a la tensión.</a:t>
            </a:r>
          </a:p>
          <a:p>
            <a:r>
              <a:rPr lang="es-AR" sz="2400" i="1" dirty="0"/>
              <a:t>calor de combustión</a:t>
            </a:r>
            <a:endParaRPr lang="es-AR" sz="2800" dirty="0"/>
          </a:p>
        </p:txBody>
      </p:sp>
      <p:pic>
        <p:nvPicPr>
          <p:cNvPr id="4" name="Imagen 3"/>
          <p:cNvPicPr>
            <a:picLocks noChangeAspect="1"/>
          </p:cNvPicPr>
          <p:nvPr/>
        </p:nvPicPr>
        <p:blipFill>
          <a:blip r:embed="rId2"/>
          <a:stretch>
            <a:fillRect/>
          </a:stretch>
        </p:blipFill>
        <p:spPr>
          <a:xfrm>
            <a:off x="2261433" y="3342003"/>
            <a:ext cx="7063657" cy="701626"/>
          </a:xfrm>
          <a:prstGeom prst="rect">
            <a:avLst/>
          </a:prstGeom>
        </p:spPr>
      </p:pic>
      <p:pic>
        <p:nvPicPr>
          <p:cNvPr id="5" name="Imagen 4"/>
          <p:cNvPicPr>
            <a:picLocks noChangeAspect="1"/>
          </p:cNvPicPr>
          <p:nvPr/>
        </p:nvPicPr>
        <p:blipFill>
          <a:blip r:embed="rId3"/>
          <a:stretch>
            <a:fillRect/>
          </a:stretch>
        </p:blipFill>
        <p:spPr>
          <a:xfrm>
            <a:off x="2791520" y="3995051"/>
            <a:ext cx="5438080" cy="2849967"/>
          </a:xfrm>
          <a:prstGeom prst="rect">
            <a:avLst/>
          </a:prstGeom>
        </p:spPr>
      </p:pic>
    </p:spTree>
    <p:extLst>
      <p:ext uri="{BB962C8B-B14F-4D97-AF65-F5344CB8AC3E}">
        <p14:creationId xmlns:p14="http://schemas.microsoft.com/office/powerpoint/2010/main" val="4007622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2812" y="3547659"/>
            <a:ext cx="5323102" cy="1280890"/>
          </a:xfrm>
        </p:spPr>
        <p:txBody>
          <a:bodyPr>
            <a:normAutofit fontScale="90000"/>
          </a:bodyPr>
          <a:lstStyle/>
          <a:p>
            <a:r>
              <a:rPr lang="es-ES" sz="2200" b="1" dirty="0">
                <a:solidFill>
                  <a:srgbClr val="FFFF00"/>
                </a:solidFill>
              </a:rPr>
              <a:t>En el </a:t>
            </a:r>
            <a:r>
              <a:rPr lang="es-ES" sz="2200" b="1" dirty="0" err="1">
                <a:solidFill>
                  <a:srgbClr val="FFFF00"/>
                </a:solidFill>
              </a:rPr>
              <a:t>ciclopropano</a:t>
            </a:r>
            <a:r>
              <a:rPr lang="es-ES" sz="2200" b="1" dirty="0">
                <a:solidFill>
                  <a:srgbClr val="FFFF00"/>
                </a:solidFill>
              </a:rPr>
              <a:t> los </a:t>
            </a:r>
            <a:r>
              <a:rPr lang="es-ES" sz="2200" b="1" dirty="0" err="1">
                <a:solidFill>
                  <a:srgbClr val="FFFF00"/>
                </a:solidFill>
              </a:rPr>
              <a:t>orbilates</a:t>
            </a:r>
            <a:r>
              <a:rPr lang="es-ES" sz="2200" b="1" dirty="0">
                <a:solidFill>
                  <a:srgbClr val="FFFF00"/>
                </a:solidFill>
              </a:rPr>
              <a:t> sp</a:t>
            </a:r>
            <a:r>
              <a:rPr lang="es-ES" sz="2200" b="1" baseline="30000" dirty="0">
                <a:solidFill>
                  <a:srgbClr val="FFFF00"/>
                </a:solidFill>
              </a:rPr>
              <a:t>3 </a:t>
            </a:r>
            <a:r>
              <a:rPr lang="es-ES" sz="2200" b="1" dirty="0">
                <a:solidFill>
                  <a:srgbClr val="FFFF00"/>
                </a:solidFill>
              </a:rPr>
              <a:t>no pueden solaparse de manera frontal y su solapamiento, que se produce de manera tangencial.</a:t>
            </a:r>
            <a:br>
              <a:rPr lang="es-ES" sz="2200" b="1" dirty="0">
                <a:solidFill>
                  <a:srgbClr val="FFFF00"/>
                </a:solidFill>
              </a:rPr>
            </a:br>
            <a:br>
              <a:rPr lang="es-ES" sz="2200" dirty="0"/>
            </a:br>
            <a:r>
              <a:rPr lang="es-ES" sz="2200" b="1" dirty="0">
                <a:solidFill>
                  <a:srgbClr val="FFFF00"/>
                </a:solidFill>
              </a:rPr>
              <a:t>El resultado es que los enlaces del </a:t>
            </a:r>
            <a:r>
              <a:rPr lang="es-ES" sz="2200" b="1" dirty="0" err="1">
                <a:solidFill>
                  <a:srgbClr val="FFFF00"/>
                </a:solidFill>
              </a:rPr>
              <a:t>ciclopropano</a:t>
            </a:r>
            <a:r>
              <a:rPr lang="es-ES" sz="2200" b="1" dirty="0">
                <a:solidFill>
                  <a:srgbClr val="FFFF00"/>
                </a:solidFill>
              </a:rPr>
              <a:t> son mucho más débiles y más reactivos que los de los alcanos típicos.</a:t>
            </a:r>
            <a:endParaRPr lang="es-AR" b="1" dirty="0">
              <a:solidFill>
                <a:srgbClr val="FFFF00"/>
              </a:solidFill>
            </a:endParaRPr>
          </a:p>
        </p:txBody>
      </p:sp>
      <p:sp>
        <p:nvSpPr>
          <p:cNvPr id="3" name="Marcador de contenido 2"/>
          <p:cNvSpPr>
            <a:spLocks noGrp="1"/>
          </p:cNvSpPr>
          <p:nvPr>
            <p:ph idx="1"/>
          </p:nvPr>
        </p:nvSpPr>
        <p:spPr/>
        <p:txBody>
          <a:bodyPr/>
          <a:lstStyle/>
          <a:p>
            <a:endParaRPr lang="es-AR" dirty="0"/>
          </a:p>
          <a:p>
            <a:endParaRPr lang="es-AR" dirty="0"/>
          </a:p>
          <a:p>
            <a:endParaRPr lang="es-AR" dirty="0"/>
          </a:p>
          <a:p>
            <a:endParaRPr lang="es-AR" dirty="0"/>
          </a:p>
          <a:p>
            <a:endParaRPr lang="es-AR" dirty="0"/>
          </a:p>
        </p:txBody>
      </p:sp>
      <p:pic>
        <p:nvPicPr>
          <p:cNvPr id="1026" name="Picture 2" descr="215"/>
          <p:cNvPicPr>
            <a:picLocks noChangeAspect="1" noChangeArrowheads="1"/>
          </p:cNvPicPr>
          <p:nvPr/>
        </p:nvPicPr>
        <p:blipFill rotWithShape="1">
          <a:blip r:embed="rId2">
            <a:extLst>
              <a:ext uri="{28A0092B-C50C-407E-A947-70E740481C1C}">
                <a14:useLocalDpi xmlns:a14="http://schemas.microsoft.com/office/drawing/2010/main" val="0"/>
              </a:ext>
            </a:extLst>
          </a:blip>
          <a:srcRect b="7673"/>
          <a:stretch/>
        </p:blipFill>
        <p:spPr bwMode="auto">
          <a:xfrm>
            <a:off x="918672" y="0"/>
            <a:ext cx="9535519" cy="339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3"/>
          <a:stretch>
            <a:fillRect/>
          </a:stretch>
        </p:blipFill>
        <p:spPr>
          <a:xfrm>
            <a:off x="5924910" y="3829960"/>
            <a:ext cx="6267090" cy="2323371"/>
          </a:xfrm>
          <a:prstGeom prst="rect">
            <a:avLst/>
          </a:prstGeom>
        </p:spPr>
      </p:pic>
    </p:spTree>
    <p:extLst>
      <p:ext uri="{BB962C8B-B14F-4D97-AF65-F5344CB8AC3E}">
        <p14:creationId xmlns:p14="http://schemas.microsoft.com/office/powerpoint/2010/main" val="1949327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25769" y="624110"/>
            <a:ext cx="9778843" cy="1280890"/>
          </a:xfrm>
        </p:spPr>
        <p:txBody>
          <a:bodyPr/>
          <a:lstStyle/>
          <a:p>
            <a:pPr algn="ctr"/>
            <a:r>
              <a:rPr lang="es-ES" b="1" dirty="0"/>
              <a:t>Conformaciones del </a:t>
            </a:r>
            <a:r>
              <a:rPr lang="es-ES" b="1" dirty="0" err="1"/>
              <a:t>ciclobutano</a:t>
            </a:r>
            <a:r>
              <a:rPr lang="es-ES" b="1" dirty="0"/>
              <a:t> </a:t>
            </a:r>
            <a:endParaRPr lang="es-AR" dirty="0"/>
          </a:p>
        </p:txBody>
      </p:sp>
      <p:pic>
        <p:nvPicPr>
          <p:cNvPr id="4" name="Imagen 3"/>
          <p:cNvPicPr>
            <a:picLocks noChangeAspect="1"/>
          </p:cNvPicPr>
          <p:nvPr/>
        </p:nvPicPr>
        <p:blipFill>
          <a:blip r:embed="rId2"/>
          <a:stretch>
            <a:fillRect/>
          </a:stretch>
        </p:blipFill>
        <p:spPr>
          <a:xfrm>
            <a:off x="400496" y="1264555"/>
            <a:ext cx="6954941" cy="2926494"/>
          </a:xfrm>
          <a:prstGeom prst="rect">
            <a:avLst/>
          </a:prstGeom>
        </p:spPr>
      </p:pic>
      <p:pic>
        <p:nvPicPr>
          <p:cNvPr id="5" name="Imagen 4"/>
          <p:cNvPicPr>
            <a:picLocks noChangeAspect="1"/>
          </p:cNvPicPr>
          <p:nvPr/>
        </p:nvPicPr>
        <p:blipFill>
          <a:blip r:embed="rId3"/>
          <a:stretch>
            <a:fillRect/>
          </a:stretch>
        </p:blipFill>
        <p:spPr>
          <a:xfrm>
            <a:off x="6645499" y="3682925"/>
            <a:ext cx="5546501" cy="3175075"/>
          </a:xfrm>
          <a:prstGeom prst="rect">
            <a:avLst/>
          </a:prstGeom>
        </p:spPr>
      </p:pic>
    </p:spTree>
    <p:extLst>
      <p:ext uri="{BB962C8B-B14F-4D97-AF65-F5344CB8AC3E}">
        <p14:creationId xmlns:p14="http://schemas.microsoft.com/office/powerpoint/2010/main" val="1982372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8648" y="495321"/>
            <a:ext cx="9765964" cy="1280890"/>
          </a:xfrm>
        </p:spPr>
        <p:txBody>
          <a:bodyPr/>
          <a:lstStyle/>
          <a:p>
            <a:r>
              <a:rPr lang="es-ES" b="1" dirty="0"/>
              <a:t>Conformaciones del </a:t>
            </a:r>
            <a:r>
              <a:rPr lang="es-ES" b="1" dirty="0" err="1"/>
              <a:t>Ciclohexano</a:t>
            </a:r>
            <a:endParaRPr lang="es-AR" dirty="0"/>
          </a:p>
        </p:txBody>
      </p:sp>
      <p:sp>
        <p:nvSpPr>
          <p:cNvPr id="3" name="Marcador de contenido 2"/>
          <p:cNvSpPr>
            <a:spLocks noGrp="1"/>
          </p:cNvSpPr>
          <p:nvPr>
            <p:ph idx="1"/>
          </p:nvPr>
        </p:nvSpPr>
        <p:spPr/>
        <p:txBody>
          <a:bodyPr/>
          <a:lstStyle/>
          <a:p>
            <a:endParaRPr lang="es-AR"/>
          </a:p>
        </p:txBody>
      </p:sp>
      <p:pic>
        <p:nvPicPr>
          <p:cNvPr id="4" name="Imagen 3"/>
          <p:cNvPicPr>
            <a:picLocks noChangeAspect="1"/>
          </p:cNvPicPr>
          <p:nvPr/>
        </p:nvPicPr>
        <p:blipFill>
          <a:blip r:embed="rId2"/>
          <a:stretch>
            <a:fillRect/>
          </a:stretch>
        </p:blipFill>
        <p:spPr>
          <a:xfrm>
            <a:off x="2045119" y="1499018"/>
            <a:ext cx="7382215" cy="4794292"/>
          </a:xfrm>
          <a:prstGeom prst="rect">
            <a:avLst/>
          </a:prstGeom>
        </p:spPr>
      </p:pic>
    </p:spTree>
    <p:extLst>
      <p:ext uri="{BB962C8B-B14F-4D97-AF65-F5344CB8AC3E}">
        <p14:creationId xmlns:p14="http://schemas.microsoft.com/office/powerpoint/2010/main" val="32013038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lstStyle/>
          <a:p>
            <a:endParaRPr lang="es-AR"/>
          </a:p>
        </p:txBody>
      </p:sp>
      <p:pic>
        <p:nvPicPr>
          <p:cNvPr id="4" name="Imagen 3"/>
          <p:cNvPicPr>
            <a:picLocks noChangeAspect="1"/>
          </p:cNvPicPr>
          <p:nvPr/>
        </p:nvPicPr>
        <p:blipFill rotWithShape="1">
          <a:blip r:embed="rId2"/>
          <a:srcRect b="7304"/>
          <a:stretch/>
        </p:blipFill>
        <p:spPr>
          <a:xfrm>
            <a:off x="794034" y="150614"/>
            <a:ext cx="10294654" cy="3074504"/>
          </a:xfrm>
          <a:prstGeom prst="rect">
            <a:avLst/>
          </a:prstGeom>
        </p:spPr>
      </p:pic>
      <p:pic>
        <p:nvPicPr>
          <p:cNvPr id="5" name="Imagen 4"/>
          <p:cNvPicPr>
            <a:picLocks noChangeAspect="1"/>
          </p:cNvPicPr>
          <p:nvPr/>
        </p:nvPicPr>
        <p:blipFill rotWithShape="1">
          <a:blip r:embed="rId3"/>
          <a:srcRect t="4740"/>
          <a:stretch/>
        </p:blipFill>
        <p:spPr>
          <a:xfrm>
            <a:off x="2142147" y="3424788"/>
            <a:ext cx="7912152" cy="3236541"/>
          </a:xfrm>
          <a:prstGeom prst="rect">
            <a:avLst/>
          </a:prstGeom>
        </p:spPr>
      </p:pic>
    </p:spTree>
    <p:extLst>
      <p:ext uri="{BB962C8B-B14F-4D97-AF65-F5344CB8AC3E}">
        <p14:creationId xmlns:p14="http://schemas.microsoft.com/office/powerpoint/2010/main" val="11301859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572791" y="1129423"/>
            <a:ext cx="9801672" cy="4743342"/>
          </a:xfrm>
          <a:prstGeom prst="rect">
            <a:avLst/>
          </a:prstGeom>
        </p:spPr>
      </p:pic>
    </p:spTree>
    <p:extLst>
      <p:ext uri="{BB962C8B-B14F-4D97-AF65-F5344CB8AC3E}">
        <p14:creationId xmlns:p14="http://schemas.microsoft.com/office/powerpoint/2010/main" val="12714043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12890" y="469563"/>
            <a:ext cx="9791722" cy="1280890"/>
          </a:xfrm>
        </p:spPr>
        <p:txBody>
          <a:bodyPr/>
          <a:lstStyle/>
          <a:p>
            <a:pPr algn="ctr"/>
            <a:r>
              <a:rPr lang="es-ES" b="1" dirty="0"/>
              <a:t>Enlaces axiales y ecuatoriales en el </a:t>
            </a:r>
            <a:r>
              <a:rPr lang="es-ES" b="1" dirty="0" err="1"/>
              <a:t>ciclohexano</a:t>
            </a:r>
            <a:endParaRPr lang="es-AR" dirty="0"/>
          </a:p>
        </p:txBody>
      </p:sp>
      <p:pic>
        <p:nvPicPr>
          <p:cNvPr id="4" name="Marcador de contenido 3"/>
          <p:cNvPicPr>
            <a:picLocks noGrp="1" noChangeAspect="1"/>
          </p:cNvPicPr>
          <p:nvPr>
            <p:ph idx="1"/>
          </p:nvPr>
        </p:nvPicPr>
        <p:blipFill rotWithShape="1">
          <a:blip r:embed="rId2"/>
          <a:srcRect t="703" b="-1"/>
          <a:stretch/>
        </p:blipFill>
        <p:spPr>
          <a:xfrm>
            <a:off x="686712" y="1868557"/>
            <a:ext cx="11067573" cy="3952694"/>
          </a:xfrm>
          <a:prstGeom prst="rect">
            <a:avLst/>
          </a:prstGeom>
        </p:spPr>
      </p:pic>
    </p:spTree>
    <p:extLst>
      <p:ext uri="{BB962C8B-B14F-4D97-AF65-F5344CB8AC3E}">
        <p14:creationId xmlns:p14="http://schemas.microsoft.com/office/powerpoint/2010/main" val="5010302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61375" y="443806"/>
            <a:ext cx="9843237" cy="1280890"/>
          </a:xfrm>
        </p:spPr>
        <p:txBody>
          <a:bodyPr>
            <a:normAutofit/>
          </a:bodyPr>
          <a:lstStyle/>
          <a:p>
            <a:pPr algn="ctr"/>
            <a:r>
              <a:rPr lang="es-ES" sz="3200" b="1" dirty="0"/>
              <a:t>Conformaciones de los compuestos </a:t>
            </a:r>
            <a:r>
              <a:rPr lang="es-ES" sz="3200" b="1" dirty="0" err="1"/>
              <a:t>ciclohexánicos</a:t>
            </a:r>
            <a:r>
              <a:rPr lang="es-ES" sz="3200" b="1" dirty="0"/>
              <a:t> </a:t>
            </a:r>
            <a:r>
              <a:rPr lang="es-ES" sz="3200" b="1" dirty="0" err="1"/>
              <a:t>monosustituidos</a:t>
            </a:r>
            <a:endParaRPr lang="es-AR" sz="3200" dirty="0"/>
          </a:p>
        </p:txBody>
      </p:sp>
      <p:pic>
        <p:nvPicPr>
          <p:cNvPr id="2051" name="Picture 3" descr="2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588" y="1663470"/>
            <a:ext cx="9448330" cy="399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1550228" y="5902370"/>
            <a:ext cx="10736218" cy="646331"/>
          </a:xfrm>
          <a:prstGeom prst="rect">
            <a:avLst/>
          </a:prstGeom>
        </p:spPr>
        <p:txBody>
          <a:bodyPr wrap="square">
            <a:spAutoFit/>
          </a:bodyPr>
          <a:lstStyle/>
          <a:p>
            <a:r>
              <a:rPr lang="es-AR" dirty="0"/>
              <a:t>La interacción estérica 1,3-diaxial aumenta en la serie -CH3 &lt; -CH2CH3 &lt; -CH(CH3)2 &lt; -C(CH3)3, lo que está en relación directa con el aumento del tamaño de estos grupos</a:t>
            </a:r>
          </a:p>
        </p:txBody>
      </p:sp>
    </p:spTree>
    <p:extLst>
      <p:ext uri="{BB962C8B-B14F-4D97-AF65-F5344CB8AC3E}">
        <p14:creationId xmlns:p14="http://schemas.microsoft.com/office/powerpoint/2010/main" val="3215770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b="1" dirty="0"/>
              <a:t>El etano</a:t>
            </a:r>
          </a:p>
        </p:txBody>
      </p:sp>
      <p:pic>
        <p:nvPicPr>
          <p:cNvPr id="6" name="Marcador de contenido 5"/>
          <p:cNvPicPr>
            <a:picLocks noGrp="1" noChangeAspect="1"/>
          </p:cNvPicPr>
          <p:nvPr>
            <p:ph idx="1"/>
          </p:nvPr>
        </p:nvPicPr>
        <p:blipFill>
          <a:blip r:embed="rId2"/>
          <a:stretch>
            <a:fillRect/>
          </a:stretch>
        </p:blipFill>
        <p:spPr>
          <a:xfrm>
            <a:off x="6096000" y="2103753"/>
            <a:ext cx="4810056" cy="925879"/>
          </a:xfrm>
          <a:prstGeom prst="rect">
            <a:avLst/>
          </a:prstGeom>
        </p:spPr>
      </p:pic>
      <p:pic>
        <p:nvPicPr>
          <p:cNvPr id="1026" name="Picture 2" descr="image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24" y="1255666"/>
            <a:ext cx="5048448" cy="2725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p:nvPicPr>
        <p:blipFill>
          <a:blip r:embed="rId4"/>
          <a:stretch>
            <a:fillRect/>
          </a:stretch>
        </p:blipFill>
        <p:spPr>
          <a:xfrm>
            <a:off x="646111" y="4074368"/>
            <a:ext cx="3508388" cy="2380062"/>
          </a:xfrm>
          <a:prstGeom prst="rect">
            <a:avLst/>
          </a:prstGeom>
        </p:spPr>
      </p:pic>
      <p:pic>
        <p:nvPicPr>
          <p:cNvPr id="8" name="Imagen 7"/>
          <p:cNvPicPr>
            <a:picLocks noChangeAspect="1"/>
          </p:cNvPicPr>
          <p:nvPr/>
        </p:nvPicPr>
        <p:blipFill>
          <a:blip r:embed="rId5"/>
          <a:stretch>
            <a:fillRect/>
          </a:stretch>
        </p:blipFill>
        <p:spPr>
          <a:xfrm>
            <a:off x="4267199" y="4415725"/>
            <a:ext cx="7776763" cy="1186609"/>
          </a:xfrm>
          <a:prstGeom prst="rect">
            <a:avLst/>
          </a:prstGeom>
        </p:spPr>
      </p:pic>
    </p:spTree>
    <p:extLst>
      <p:ext uri="{BB962C8B-B14F-4D97-AF65-F5344CB8AC3E}">
        <p14:creationId xmlns:p14="http://schemas.microsoft.com/office/powerpoint/2010/main" val="38472890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5617" y="327896"/>
            <a:ext cx="9868995" cy="1280890"/>
          </a:xfrm>
        </p:spPr>
        <p:txBody>
          <a:bodyPr>
            <a:normAutofit/>
          </a:bodyPr>
          <a:lstStyle/>
          <a:p>
            <a:pPr algn="ctr"/>
            <a:r>
              <a:rPr lang="es-ES" sz="2800" b="1" dirty="0"/>
              <a:t>Conformaciones de los compuestos </a:t>
            </a:r>
            <a:r>
              <a:rPr lang="es-ES" sz="2800" b="1" dirty="0" err="1"/>
              <a:t>ciclohexánicos</a:t>
            </a:r>
            <a:r>
              <a:rPr lang="es-ES" sz="2800" b="1" dirty="0"/>
              <a:t> </a:t>
            </a:r>
            <a:r>
              <a:rPr lang="es-ES" sz="2800" b="1" dirty="0" err="1"/>
              <a:t>disustituidos</a:t>
            </a:r>
            <a:r>
              <a:rPr lang="es-ES" sz="2800" b="1" dirty="0"/>
              <a:t>. </a:t>
            </a:r>
            <a:r>
              <a:rPr lang="es-ES" sz="2800" b="1" dirty="0" err="1"/>
              <a:t>Estereoisómeros</a:t>
            </a:r>
            <a:endParaRPr lang="es-AR" sz="2800" dirty="0"/>
          </a:p>
        </p:txBody>
      </p:sp>
      <p:sp>
        <p:nvSpPr>
          <p:cNvPr id="3" name="Marcador de contenido 2"/>
          <p:cNvSpPr>
            <a:spLocks noGrp="1"/>
          </p:cNvSpPr>
          <p:nvPr>
            <p:ph idx="1"/>
          </p:nvPr>
        </p:nvSpPr>
        <p:spPr/>
        <p:txBody>
          <a:bodyPr/>
          <a:lstStyle/>
          <a:p>
            <a:endParaRPr lang="es-AR" dirty="0"/>
          </a:p>
        </p:txBody>
      </p:sp>
      <p:pic>
        <p:nvPicPr>
          <p:cNvPr id="4" name="Imagen 3"/>
          <p:cNvPicPr>
            <a:picLocks noChangeAspect="1"/>
          </p:cNvPicPr>
          <p:nvPr/>
        </p:nvPicPr>
        <p:blipFill>
          <a:blip r:embed="rId2"/>
          <a:stretch>
            <a:fillRect/>
          </a:stretch>
        </p:blipFill>
        <p:spPr>
          <a:xfrm>
            <a:off x="999069" y="1186822"/>
            <a:ext cx="9751171" cy="2975225"/>
          </a:xfrm>
          <a:prstGeom prst="rect">
            <a:avLst/>
          </a:prstGeom>
        </p:spPr>
      </p:pic>
      <p:pic>
        <p:nvPicPr>
          <p:cNvPr id="5" name="Imagen 4"/>
          <p:cNvPicPr>
            <a:picLocks noChangeAspect="1"/>
          </p:cNvPicPr>
          <p:nvPr/>
        </p:nvPicPr>
        <p:blipFill>
          <a:blip r:embed="rId3"/>
          <a:stretch>
            <a:fillRect/>
          </a:stretch>
        </p:blipFill>
        <p:spPr>
          <a:xfrm>
            <a:off x="2014690" y="4166899"/>
            <a:ext cx="7719928" cy="2691101"/>
          </a:xfrm>
          <a:prstGeom prst="rect">
            <a:avLst/>
          </a:prstGeom>
        </p:spPr>
      </p:pic>
    </p:spTree>
    <p:extLst>
      <p:ext uri="{BB962C8B-B14F-4D97-AF65-F5344CB8AC3E}">
        <p14:creationId xmlns:p14="http://schemas.microsoft.com/office/powerpoint/2010/main" val="10435817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FAC7EB-99E3-4E06-A586-0CEAAD27D150}"/>
              </a:ext>
            </a:extLst>
          </p:cNvPr>
          <p:cNvSpPr>
            <a:spLocks noGrp="1"/>
          </p:cNvSpPr>
          <p:nvPr>
            <p:ph type="title"/>
          </p:nvPr>
        </p:nvSpPr>
        <p:spPr/>
        <p:txBody>
          <a:bodyPr/>
          <a:lstStyle/>
          <a:p>
            <a:endParaRPr lang="es-AR"/>
          </a:p>
        </p:txBody>
      </p:sp>
      <p:sp>
        <p:nvSpPr>
          <p:cNvPr id="3" name="Marcador de contenido 2">
            <a:extLst>
              <a:ext uri="{FF2B5EF4-FFF2-40B4-BE49-F238E27FC236}">
                <a16:creationId xmlns:a16="http://schemas.microsoft.com/office/drawing/2014/main" id="{2984662E-9AD1-43E4-A20F-F2C0A98CC305}"/>
              </a:ext>
            </a:extLst>
          </p:cNvPr>
          <p:cNvSpPr>
            <a:spLocks noGrp="1"/>
          </p:cNvSpPr>
          <p:nvPr>
            <p:ph idx="1"/>
          </p:nvPr>
        </p:nvSpPr>
        <p:spPr>
          <a:xfrm>
            <a:off x="1103312" y="2902226"/>
            <a:ext cx="8946541" cy="3346173"/>
          </a:xfrm>
        </p:spPr>
        <p:txBody>
          <a:bodyPr>
            <a:normAutofit/>
          </a:bodyPr>
          <a:lstStyle/>
          <a:p>
            <a:pPr marL="0" indent="0" algn="ctr">
              <a:buNone/>
            </a:pPr>
            <a:r>
              <a:rPr lang="es-AR" sz="4800" dirty="0"/>
              <a:t>Fin de la unidad</a:t>
            </a:r>
          </a:p>
        </p:txBody>
      </p:sp>
    </p:spTree>
    <p:extLst>
      <p:ext uri="{BB962C8B-B14F-4D97-AF65-F5344CB8AC3E}">
        <p14:creationId xmlns:p14="http://schemas.microsoft.com/office/powerpoint/2010/main" val="1770854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1429" y="876787"/>
            <a:ext cx="9404723" cy="1400530"/>
          </a:xfrm>
        </p:spPr>
        <p:txBody>
          <a:bodyPr/>
          <a:lstStyle/>
          <a:p>
            <a:pPr algn="ctr"/>
            <a:r>
              <a:rPr lang="es-ES_tradnl" b="1" dirty="0"/>
              <a:t>Propiedades Físicas</a:t>
            </a:r>
            <a:endParaRPr lang="es-AR" b="1" dirty="0"/>
          </a:p>
        </p:txBody>
      </p:sp>
      <p:pic>
        <p:nvPicPr>
          <p:cNvPr id="4" name="Marcador de contenido 3"/>
          <p:cNvPicPr>
            <a:picLocks noGrp="1" noChangeAspect="1"/>
          </p:cNvPicPr>
          <p:nvPr>
            <p:ph idx="1"/>
          </p:nvPr>
        </p:nvPicPr>
        <p:blipFill>
          <a:blip r:embed="rId2"/>
          <a:stretch>
            <a:fillRect/>
          </a:stretch>
        </p:blipFill>
        <p:spPr>
          <a:xfrm>
            <a:off x="176087" y="2468249"/>
            <a:ext cx="5817704" cy="3937033"/>
          </a:xfrm>
          <a:prstGeom prst="rect">
            <a:avLst/>
          </a:prstGeom>
        </p:spPr>
      </p:pic>
      <p:pic>
        <p:nvPicPr>
          <p:cNvPr id="3" name="Imagen 2">
            <a:extLst>
              <a:ext uri="{FF2B5EF4-FFF2-40B4-BE49-F238E27FC236}">
                <a16:creationId xmlns:a16="http://schemas.microsoft.com/office/drawing/2014/main" id="{C376CA6F-8207-41E4-AD59-94184A6871EF}"/>
              </a:ext>
            </a:extLst>
          </p:cNvPr>
          <p:cNvPicPr>
            <a:picLocks noChangeAspect="1"/>
          </p:cNvPicPr>
          <p:nvPr/>
        </p:nvPicPr>
        <p:blipFill>
          <a:blip r:embed="rId3"/>
          <a:stretch>
            <a:fillRect/>
          </a:stretch>
        </p:blipFill>
        <p:spPr>
          <a:xfrm>
            <a:off x="6003235" y="2468249"/>
            <a:ext cx="6012678" cy="3890557"/>
          </a:xfrm>
          <a:prstGeom prst="rect">
            <a:avLst/>
          </a:prstGeom>
        </p:spPr>
      </p:pic>
    </p:spTree>
    <p:extLst>
      <p:ext uri="{BB962C8B-B14F-4D97-AF65-F5344CB8AC3E}">
        <p14:creationId xmlns:p14="http://schemas.microsoft.com/office/powerpoint/2010/main" val="3756608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50022" y="268192"/>
            <a:ext cx="9336926" cy="5344552"/>
          </a:xfrm>
        </p:spPr>
        <p:txBody>
          <a:bodyPr>
            <a:normAutofit/>
          </a:bodyPr>
          <a:lstStyle/>
          <a:p>
            <a:pPr algn="just"/>
            <a:r>
              <a:rPr lang="es-ES" sz="2800" dirty="0"/>
              <a:t>El punto de ebullición y fusión aumenta con el tamaño del alcano porque las fuerzas </a:t>
            </a:r>
            <a:r>
              <a:rPr lang="es-ES" sz="2800" dirty="0" err="1"/>
              <a:t>intramoleculares</a:t>
            </a:r>
            <a:r>
              <a:rPr lang="es-ES" sz="2800" dirty="0"/>
              <a:t> atractivas (</a:t>
            </a:r>
            <a:r>
              <a:rPr lang="es-ES" sz="2800" b="1" dirty="0"/>
              <a:t>fuerzas de van der Waals y de London</a:t>
            </a:r>
            <a:r>
              <a:rPr lang="es-ES" sz="2800" dirty="0"/>
              <a:t>) son más efectivas cuanto </a:t>
            </a:r>
            <a:r>
              <a:rPr lang="es-ES" sz="2800" b="1" dirty="0"/>
              <a:t>mayor es la superficie de la  molécula</a:t>
            </a:r>
            <a:r>
              <a:rPr lang="es-ES" sz="2800" dirty="0"/>
              <a:t>.</a:t>
            </a:r>
            <a:endParaRPr lang="es-AR" sz="2800" dirty="0"/>
          </a:p>
          <a:p>
            <a:pPr algn="just"/>
            <a:r>
              <a:rPr lang="es-ES" sz="2800" dirty="0"/>
              <a:t>Las fuerzas intermoleculares son menores en los alcanos ramificados y tienen puntos de ebullición más bajos.</a:t>
            </a:r>
            <a:endParaRPr lang="es-AR" sz="2800" dirty="0"/>
          </a:p>
          <a:p>
            <a:pPr algn="just"/>
            <a:endParaRPr lang="es-AR" sz="2800" dirty="0"/>
          </a:p>
        </p:txBody>
      </p:sp>
      <p:pic>
        <p:nvPicPr>
          <p:cNvPr id="4" name="Imagen 3"/>
          <p:cNvPicPr>
            <a:picLocks noChangeAspect="1"/>
          </p:cNvPicPr>
          <p:nvPr/>
        </p:nvPicPr>
        <p:blipFill>
          <a:blip r:embed="rId2"/>
          <a:stretch>
            <a:fillRect/>
          </a:stretch>
        </p:blipFill>
        <p:spPr>
          <a:xfrm>
            <a:off x="3922944" y="3503565"/>
            <a:ext cx="4280151" cy="3336001"/>
          </a:xfrm>
          <a:prstGeom prst="rect">
            <a:avLst/>
          </a:prstGeom>
        </p:spPr>
      </p:pic>
    </p:spTree>
    <p:extLst>
      <p:ext uri="{BB962C8B-B14F-4D97-AF65-F5344CB8AC3E}">
        <p14:creationId xmlns:p14="http://schemas.microsoft.com/office/powerpoint/2010/main" val="2866402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Solubilidad en agua</a:t>
            </a:r>
            <a:endParaRPr lang="es-AR" dirty="0"/>
          </a:p>
        </p:txBody>
      </p:sp>
      <p:sp>
        <p:nvSpPr>
          <p:cNvPr id="3" name="Marcador de contenido 2"/>
          <p:cNvSpPr>
            <a:spLocks noGrp="1"/>
          </p:cNvSpPr>
          <p:nvPr>
            <p:ph idx="1"/>
          </p:nvPr>
        </p:nvSpPr>
        <p:spPr>
          <a:xfrm>
            <a:off x="1210614" y="2133600"/>
            <a:ext cx="9659155" cy="3777622"/>
          </a:xfrm>
        </p:spPr>
        <p:txBody>
          <a:bodyPr>
            <a:normAutofit/>
          </a:bodyPr>
          <a:lstStyle/>
          <a:p>
            <a:pPr marL="0" indent="0">
              <a:buNone/>
            </a:pPr>
            <a:r>
              <a:rPr lang="es-ES" sz="2800" dirty="0"/>
              <a:t>Los alcanos, de hecho </a:t>
            </a:r>
            <a:r>
              <a:rPr lang="es-ES" sz="2800" b="1" dirty="0"/>
              <a:t>todos</a:t>
            </a:r>
            <a:r>
              <a:rPr lang="es-ES" sz="2800" dirty="0"/>
              <a:t> los hidrocarburos son insolubles en agua. Al ser insolubles, y con densidades de 0,6 a 0,8 g/ml, los alcanos flotan en la superficie del agua. La exclusión de moléculas no polares (alcanos) del agua se llama</a:t>
            </a:r>
            <a:r>
              <a:rPr lang="es-ES" sz="2800" b="1" dirty="0"/>
              <a:t> efecto hidrofóbico.</a:t>
            </a:r>
            <a:endParaRPr lang="es-AR" sz="2800" dirty="0"/>
          </a:p>
        </p:txBody>
      </p:sp>
    </p:spTree>
    <p:extLst>
      <p:ext uri="{BB962C8B-B14F-4D97-AF65-F5344CB8AC3E}">
        <p14:creationId xmlns:p14="http://schemas.microsoft.com/office/powerpoint/2010/main" val="3860331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63651" y="624110"/>
            <a:ext cx="9340961" cy="1280890"/>
          </a:xfrm>
        </p:spPr>
        <p:txBody>
          <a:bodyPr/>
          <a:lstStyle/>
          <a:p>
            <a:r>
              <a:rPr lang="es-ES_tradnl" b="1" dirty="0"/>
              <a:t>Fuentes Naturales</a:t>
            </a:r>
            <a:endParaRPr lang="es-AR" b="1" dirty="0"/>
          </a:p>
        </p:txBody>
      </p:sp>
      <p:sp>
        <p:nvSpPr>
          <p:cNvPr id="3" name="Marcador de contenido 2"/>
          <p:cNvSpPr>
            <a:spLocks noGrp="1"/>
          </p:cNvSpPr>
          <p:nvPr>
            <p:ph idx="1"/>
          </p:nvPr>
        </p:nvSpPr>
        <p:spPr>
          <a:xfrm>
            <a:off x="1275008" y="2133600"/>
            <a:ext cx="10229604" cy="3777622"/>
          </a:xfrm>
        </p:spPr>
        <p:txBody>
          <a:bodyPr>
            <a:normAutofit/>
          </a:bodyPr>
          <a:lstStyle/>
          <a:p>
            <a:r>
              <a:rPr lang="es-ES" sz="2800" dirty="0"/>
              <a:t>Las dos fuentes naturales más importantes de alcanos son el petróleo y el gas natural.</a:t>
            </a:r>
            <a:endParaRPr lang="es-AR" sz="2800" dirty="0"/>
          </a:p>
        </p:txBody>
      </p:sp>
      <p:pic>
        <p:nvPicPr>
          <p:cNvPr id="4" name="Imagen 3"/>
          <p:cNvPicPr>
            <a:picLocks noChangeAspect="1"/>
          </p:cNvPicPr>
          <p:nvPr/>
        </p:nvPicPr>
        <p:blipFill>
          <a:blip r:embed="rId2"/>
          <a:stretch>
            <a:fillRect/>
          </a:stretch>
        </p:blipFill>
        <p:spPr>
          <a:xfrm>
            <a:off x="1575855" y="3125107"/>
            <a:ext cx="8840316" cy="3327208"/>
          </a:xfrm>
          <a:prstGeom prst="rect">
            <a:avLst/>
          </a:prstGeom>
        </p:spPr>
      </p:pic>
    </p:spTree>
    <p:extLst>
      <p:ext uri="{BB962C8B-B14F-4D97-AF65-F5344CB8AC3E}">
        <p14:creationId xmlns:p14="http://schemas.microsoft.com/office/powerpoint/2010/main" val="2386548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8497" y="611232"/>
            <a:ext cx="9972026" cy="1280890"/>
          </a:xfrm>
        </p:spPr>
        <p:txBody>
          <a:bodyPr/>
          <a:lstStyle/>
          <a:p>
            <a:pPr algn="ctr"/>
            <a:r>
              <a:rPr lang="es-AR" b="1" dirty="0"/>
              <a:t>Reacciones de los alcanos</a:t>
            </a:r>
          </a:p>
        </p:txBody>
      </p:sp>
      <p:sp>
        <p:nvSpPr>
          <p:cNvPr id="3" name="Marcador de contenido 2"/>
          <p:cNvSpPr>
            <a:spLocks noGrp="1"/>
          </p:cNvSpPr>
          <p:nvPr>
            <p:ph idx="1"/>
          </p:nvPr>
        </p:nvSpPr>
        <p:spPr>
          <a:xfrm>
            <a:off x="1043189" y="1493949"/>
            <a:ext cx="10921284" cy="5087155"/>
          </a:xfrm>
        </p:spPr>
        <p:txBody>
          <a:bodyPr>
            <a:normAutofit lnSpcReduction="10000"/>
          </a:bodyPr>
          <a:lstStyle/>
          <a:p>
            <a:pPr marL="0" indent="0" algn="just">
              <a:buNone/>
            </a:pPr>
            <a:r>
              <a:rPr lang="es-ES" sz="2600" dirty="0"/>
              <a:t>Para poder entender la naturaleza de las reacciones orgánicas hay que comprender tres aspectos de la reacción:</a:t>
            </a:r>
            <a:endParaRPr lang="es-AR" sz="2600" dirty="0"/>
          </a:p>
          <a:p>
            <a:pPr lvl="0" algn="just"/>
            <a:r>
              <a:rPr lang="es-ES" sz="2600" u="sng" dirty="0"/>
              <a:t>El mecanismo </a:t>
            </a:r>
            <a:r>
              <a:rPr lang="es-ES" sz="2600" dirty="0"/>
              <a:t>es la descripción completa del proceso de formación y ruptura de enlaces que ocurren en la reacción. El mecanismo de la reacción permite explicar la transformación de los reactivos en los productos.</a:t>
            </a:r>
            <a:endParaRPr lang="es-AR" sz="2600" dirty="0"/>
          </a:p>
          <a:p>
            <a:pPr lvl="0" algn="just"/>
            <a:r>
              <a:rPr lang="es-ES" sz="2600" u="sng" dirty="0"/>
              <a:t>La termodinámica</a:t>
            </a:r>
            <a:r>
              <a:rPr lang="es-ES" sz="2600" dirty="0"/>
              <a:t> es el estudio de los cambios de energía que acompañan a la reacción. La termodinámica permite comparar la estabilidad de los reactivos y los productos y por tanto saber qué compuestos estarán favorecidos en el equilibrio.</a:t>
            </a:r>
            <a:endParaRPr lang="es-AR" sz="2600" dirty="0"/>
          </a:p>
          <a:p>
            <a:pPr lvl="0" algn="just"/>
            <a:r>
              <a:rPr lang="es-ES" sz="2600" dirty="0"/>
              <a:t> </a:t>
            </a:r>
            <a:r>
              <a:rPr lang="es-ES" sz="2600" u="sng" dirty="0"/>
              <a:t>La cinética </a:t>
            </a:r>
            <a:r>
              <a:rPr lang="es-ES" sz="2600" dirty="0"/>
              <a:t>es el estudio de la velocidad de la reacción.</a:t>
            </a:r>
            <a:endParaRPr lang="es-AR" sz="2600" dirty="0"/>
          </a:p>
          <a:p>
            <a:pPr marL="0" indent="0">
              <a:buNone/>
            </a:pPr>
            <a:endParaRPr lang="es-AR" dirty="0"/>
          </a:p>
        </p:txBody>
      </p:sp>
    </p:spTree>
    <p:extLst>
      <p:ext uri="{BB962C8B-B14F-4D97-AF65-F5344CB8AC3E}">
        <p14:creationId xmlns:p14="http://schemas.microsoft.com/office/powerpoint/2010/main" val="38231831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434</TotalTime>
  <Words>1171</Words>
  <Application>Microsoft Office PowerPoint</Application>
  <PresentationFormat>Panorámica</PresentationFormat>
  <Paragraphs>76</Paragraphs>
  <Slides>41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41</vt:i4>
      </vt:variant>
    </vt:vector>
  </HeadingPairs>
  <TitlesOfParts>
    <vt:vector size="48" baseType="lpstr">
      <vt:lpstr>Aharoni</vt:lpstr>
      <vt:lpstr>Arial</vt:lpstr>
      <vt:lpstr>Berlin Sans FB Demi</vt:lpstr>
      <vt:lpstr>Century Gothic</vt:lpstr>
      <vt:lpstr>Symbol</vt:lpstr>
      <vt:lpstr>Wingdings 3</vt:lpstr>
      <vt:lpstr>Ion</vt:lpstr>
      <vt:lpstr>Presentación de PowerPoint</vt:lpstr>
      <vt:lpstr>ALCANOS </vt:lpstr>
      <vt:lpstr>El metano</vt:lpstr>
      <vt:lpstr>El etano</vt:lpstr>
      <vt:lpstr>Propiedades Físicas</vt:lpstr>
      <vt:lpstr>Presentación de PowerPoint</vt:lpstr>
      <vt:lpstr>Solubilidad en agua</vt:lpstr>
      <vt:lpstr>Fuentes Naturales</vt:lpstr>
      <vt:lpstr>Reacciones de los alcanos</vt:lpstr>
      <vt:lpstr>Halogenación:</vt:lpstr>
      <vt:lpstr>Presentación de PowerPoint</vt:lpstr>
      <vt:lpstr>Presentación de PowerPoint</vt:lpstr>
      <vt:lpstr>Estabilidad de los radicales libres y de otros intermedios de reacción (carbocationes).</vt:lpstr>
      <vt:lpstr>Presentación de PowerPoint</vt:lpstr>
      <vt:lpstr>Estructura y estabilidad de los radicales</vt:lpstr>
      <vt:lpstr>Oxidación (Combustión).</vt:lpstr>
      <vt:lpstr>Cracking o pirólisis</vt:lpstr>
      <vt:lpstr>Presentación de PowerPoint</vt:lpstr>
      <vt:lpstr>Conformaciones de Alcanos y Cicloalcanos</vt:lpstr>
      <vt:lpstr>Isomería conformacional en alcanos</vt:lpstr>
      <vt:lpstr>El etano es el alcano más simple que tiene conformaciones distintas. Veremos la conformación  escalonada o alternada  y la eclipsada. </vt:lpstr>
      <vt:lpstr>Las conformaciones en que los ángulos de torsión  entre enlaces adyacentes son distintos a 60ª tienen tensión torsional.  </vt:lpstr>
      <vt:lpstr>Presentación de PowerPoint</vt:lpstr>
      <vt:lpstr>Presentación de PowerPoint</vt:lpstr>
      <vt:lpstr>Confórmeros del etano</vt:lpstr>
      <vt:lpstr>isomería conformacional de la molécula del butano</vt:lpstr>
      <vt:lpstr>Presentación de PowerPoint</vt:lpstr>
      <vt:lpstr>Presentación de PowerPoint</vt:lpstr>
      <vt:lpstr>Conformaciones y estabilidades de los cicloalcanos</vt:lpstr>
      <vt:lpstr>Presentación de PowerPoint</vt:lpstr>
      <vt:lpstr>Presentación de PowerPoint</vt:lpstr>
      <vt:lpstr>calor de combustión</vt:lpstr>
      <vt:lpstr>En el ciclopropano los orbilates sp3 no pueden solaparse de manera frontal y su solapamiento, que se produce de manera tangencial.  El resultado es que los enlaces del ciclopropano son mucho más débiles y más reactivos que los de los alcanos típicos.</vt:lpstr>
      <vt:lpstr>Conformaciones del ciclobutano </vt:lpstr>
      <vt:lpstr>Conformaciones del Ciclohexano</vt:lpstr>
      <vt:lpstr>Presentación de PowerPoint</vt:lpstr>
      <vt:lpstr>Presentación de PowerPoint</vt:lpstr>
      <vt:lpstr>Enlaces axiales y ecuatoriales en el ciclohexano</vt:lpstr>
      <vt:lpstr>Conformaciones de los compuestos ciclohexánicos monosustituidos</vt:lpstr>
      <vt:lpstr>Conformaciones de los compuestos ciclohexánicos disustituidos. Estereoisómeros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alumno</dc:creator>
  <cp:lastModifiedBy>Horacio</cp:lastModifiedBy>
  <cp:revision>100</cp:revision>
  <dcterms:created xsi:type="dcterms:W3CDTF">2015-03-26T12:59:28Z</dcterms:created>
  <dcterms:modified xsi:type="dcterms:W3CDTF">2021-04-07T11:24:23Z</dcterms:modified>
</cp:coreProperties>
</file>