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57" r:id="rId2"/>
    <p:sldId id="302" r:id="rId3"/>
    <p:sldId id="294" r:id="rId4"/>
    <p:sldId id="292" r:id="rId5"/>
    <p:sldId id="379" r:id="rId6"/>
    <p:sldId id="301" r:id="rId7"/>
    <p:sldId id="303" r:id="rId8"/>
    <p:sldId id="299" r:id="rId9"/>
    <p:sldId id="384" r:id="rId10"/>
    <p:sldId id="388" r:id="rId11"/>
    <p:sldId id="390" r:id="rId12"/>
    <p:sldId id="383" r:id="rId13"/>
    <p:sldId id="392" r:id="rId14"/>
    <p:sldId id="391" r:id="rId15"/>
    <p:sldId id="305" r:id="rId16"/>
    <p:sldId id="304" r:id="rId17"/>
    <p:sldId id="306" r:id="rId18"/>
    <p:sldId id="307" r:id="rId19"/>
    <p:sldId id="308" r:id="rId20"/>
    <p:sldId id="309" r:id="rId21"/>
    <p:sldId id="310" r:id="rId22"/>
    <p:sldId id="313" r:id="rId23"/>
    <p:sldId id="311" r:id="rId24"/>
    <p:sldId id="312" r:id="rId25"/>
    <p:sldId id="300" r:id="rId2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081" autoAdjust="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7203DE-B68C-4F56-9228-1ADAD915A180}" type="datetimeFigureOut">
              <a:rPr lang="es-ES" smtClean="0"/>
              <a:pPr/>
              <a:t>07/04/2021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4F55A-BAF5-4D05-816D-0D543D95509B}" type="slidenum">
              <a:rPr lang="es-ES" smtClean="0"/>
              <a:pPr/>
              <a:t>‹Nº›</a:t>
            </a:fld>
            <a:endParaRPr lang="es-ES"/>
          </a:p>
        </p:txBody>
      </p:sp>
    </p:spTree>
    <p:extLst>
      <p:ext uri="{BB962C8B-B14F-4D97-AF65-F5344CB8AC3E}">
        <p14:creationId xmlns:p14="http://schemas.microsoft.com/office/powerpoint/2010/main" val="159144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D8CECB-80E2-4592-BEDE-8B0FB7F56BC4}"/>
              </a:ext>
            </a:extLst>
          </p:cNvPr>
          <p:cNvSpPr>
            <a:spLocks noGrp="1" noChangeArrowheads="1"/>
          </p:cNvSpPr>
          <p:nvPr>
            <p:ph type="sldNum" sz="quarter" idx="5"/>
          </p:nvPr>
        </p:nvSpPr>
        <p:spPr>
          <a:ln/>
        </p:spPr>
        <p:txBody>
          <a:bodyPr/>
          <a:lstStyle/>
          <a:p>
            <a:fld id="{A05DD3C8-59E6-4170-9E83-ED076E4E4893}" type="slidenum">
              <a:rPr lang="es-MX" altLang="es-AR"/>
              <a:pPr/>
              <a:t>12</a:t>
            </a:fld>
            <a:endParaRPr lang="es-MX" altLang="es-AR"/>
          </a:p>
        </p:txBody>
      </p:sp>
      <p:sp>
        <p:nvSpPr>
          <p:cNvPr id="253954" name="Rectangle 2">
            <a:extLst>
              <a:ext uri="{FF2B5EF4-FFF2-40B4-BE49-F238E27FC236}">
                <a16:creationId xmlns:a16="http://schemas.microsoft.com/office/drawing/2014/main" id="{8CDACAF0-845D-4FA0-8441-48211680037E}"/>
              </a:ext>
            </a:extLst>
          </p:cNvPr>
          <p:cNvSpPr>
            <a:spLocks noGrp="1" noRot="1" noChangeAspect="1" noChangeArrowheads="1" noTextEdit="1"/>
          </p:cNvSpPr>
          <p:nvPr>
            <p:ph type="sldImg"/>
          </p:nvPr>
        </p:nvSpPr>
        <p:spPr>
          <a:xfrm>
            <a:off x="1104900" y="838200"/>
            <a:ext cx="4572000" cy="3429000"/>
          </a:xfrm>
          <a:ln/>
        </p:spPr>
      </p:sp>
      <p:sp>
        <p:nvSpPr>
          <p:cNvPr id="253955" name="Rectangle 3">
            <a:extLst>
              <a:ext uri="{FF2B5EF4-FFF2-40B4-BE49-F238E27FC236}">
                <a16:creationId xmlns:a16="http://schemas.microsoft.com/office/drawing/2014/main" id="{4121BDC3-6234-4CEA-ACA7-6627BEF1CDAF}"/>
              </a:ext>
            </a:extLst>
          </p:cNvPr>
          <p:cNvSpPr>
            <a:spLocks noGrp="1" noChangeArrowheads="1"/>
          </p:cNvSpPr>
          <p:nvPr>
            <p:ph type="body" idx="1"/>
          </p:nvPr>
        </p:nvSpPr>
        <p:spPr>
          <a:xfrm>
            <a:off x="914400" y="4343400"/>
            <a:ext cx="5029200" cy="4114800"/>
          </a:xfrm>
        </p:spPr>
        <p:txBody>
          <a:bodyPr/>
          <a:lstStyle/>
          <a:p>
            <a:r>
              <a:rPr lang="es-ES_tradnl" altLang="es-AR" dirty="0"/>
              <a:t>Una forma práctica de evaluar la composición de una mezcla gaseosa es analizar las presiones parciales de los diferentes gases involucrados en lugar de las concentraciones. Sin embargo como vemos concentración y presión parcial pueden derivarse la una de la otra aplicando por ejemplo la ecuación de estado del GI.</a:t>
            </a:r>
          </a:p>
          <a:p>
            <a:r>
              <a:rPr lang="es-ES_tradnl" altLang="es-AR" dirty="0"/>
              <a:t>Cada concentración de equilibrio puede reemplazarse por la presión parcial de equilibrio y así encontrar </a:t>
            </a:r>
            <a:r>
              <a:rPr lang="es-ES_tradnl" altLang="es-AR" dirty="0" err="1"/>
              <a:t>Kp</a:t>
            </a:r>
            <a:r>
              <a:rPr lang="es-ES_tradnl" altLang="es-AR" dirty="0"/>
              <a:t> a partir de Kc (y viceversa).</a:t>
            </a:r>
          </a:p>
          <a:p>
            <a:r>
              <a:rPr lang="es-ES_tradnl" altLang="es-AR" dirty="0"/>
              <a:t>Es importante mirar en cada ejemplo que se presente si la constante está expresada en términos de concentraciones o de presiones parciales. Salvo en algunos casos, Kc y </a:t>
            </a:r>
            <a:r>
              <a:rPr lang="es-ES_tradnl" altLang="es-AR" dirty="0" err="1"/>
              <a:t>Kp</a:t>
            </a:r>
            <a:r>
              <a:rPr lang="es-ES_tradnl" altLang="es-AR" dirty="0"/>
              <a:t> no son numéricamente iguales. </a:t>
            </a:r>
            <a:br>
              <a:rPr lang="es-ES_tradnl" altLang="es-AR" dirty="0"/>
            </a:br>
            <a:endParaRPr lang="es-AR" altLang="es-AR" dirty="0"/>
          </a:p>
        </p:txBody>
      </p:sp>
    </p:spTree>
    <p:extLst>
      <p:ext uri="{BB962C8B-B14F-4D97-AF65-F5344CB8AC3E}">
        <p14:creationId xmlns:p14="http://schemas.microsoft.com/office/powerpoint/2010/main" val="2367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4" name="13 Título"/>
          <p:cNvSpPr>
            <a:spLocks noGrp="1"/>
          </p:cNvSpPr>
          <p:nvPr>
            <p:ph type="ctrTitle"/>
          </p:nvPr>
        </p:nvSpPr>
        <p:spPr>
          <a:xfrm>
            <a:off x="1432560" y="359898"/>
            <a:ext cx="7406640" cy="1472184"/>
          </a:xfrm>
        </p:spPr>
        <p:txBody>
          <a:bodyPr anchor="b"/>
          <a:lstStyle>
            <a:lvl1pPr algn="l">
              <a:defRPr/>
            </a:lvl1pPr>
            <a:extLst/>
          </a:lstStyle>
          <a:p>
            <a:r>
              <a:rPr kumimoji="0" lang="es-ES"/>
              <a:t>Haga clic para modificar el estilo de título del patrón</a:t>
            </a:r>
            <a:endParaRPr kumimoji="0" lang="en-US"/>
          </a:p>
        </p:txBody>
      </p:sp>
      <p:sp>
        <p:nvSpPr>
          <p:cNvPr id="22" name="21 Subtítulo"/>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a:t>Haga clic para modificar el estilo de subtítulo del patrón</a:t>
            </a:r>
            <a:endParaRPr kumimoji="0" lang="en-US"/>
          </a:p>
        </p:txBody>
      </p:sp>
      <p:sp>
        <p:nvSpPr>
          <p:cNvPr id="7" name="6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20" name="19 Marcador de pie de página"/>
          <p:cNvSpPr>
            <a:spLocks noGrp="1"/>
          </p:cNvSpPr>
          <p:nvPr>
            <p:ph type="ftr" sz="quarter" idx="11"/>
          </p:nvPr>
        </p:nvSpPr>
        <p:spPr/>
        <p:txBody>
          <a:bodyPr/>
          <a:lstStyle/>
          <a:p>
            <a:endParaRPr lang="es-ES"/>
          </a:p>
        </p:txBody>
      </p:sp>
      <p:sp>
        <p:nvSpPr>
          <p:cNvPr id="10" name="9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
        <p:nvSpPr>
          <p:cNvPr id="8" name="7 Elipse"/>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274639"/>
            <a:ext cx="1828800" cy="5851525"/>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1143000" y="274640"/>
            <a:ext cx="5562600" cy="5851525"/>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0F35CDEB-F1A2-43E0-A07F-6640D89379EA}"/>
              </a:ext>
            </a:extLst>
          </p:cNvPr>
          <p:cNvSpPr>
            <a:spLocks noGrp="1"/>
          </p:cNvSpPr>
          <p:nvPr>
            <p:ph/>
          </p:nvPr>
        </p:nvSpPr>
        <p:spPr>
          <a:xfrm>
            <a:off x="914400" y="277813"/>
            <a:ext cx="7772400" cy="585311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3" name="Marcador de fecha 2">
            <a:extLst>
              <a:ext uri="{FF2B5EF4-FFF2-40B4-BE49-F238E27FC236}">
                <a16:creationId xmlns:a16="http://schemas.microsoft.com/office/drawing/2014/main" id="{A78D6426-54F3-4FD3-8EF7-619A9766F448}"/>
              </a:ext>
            </a:extLst>
          </p:cNvPr>
          <p:cNvSpPr>
            <a:spLocks noGrp="1"/>
          </p:cNvSpPr>
          <p:nvPr>
            <p:ph type="dt" sz="half" idx="10"/>
          </p:nvPr>
        </p:nvSpPr>
        <p:spPr>
          <a:xfrm>
            <a:off x="914400" y="6251575"/>
            <a:ext cx="1981200" cy="457200"/>
          </a:xfrm>
        </p:spPr>
        <p:txBody>
          <a:bodyPr/>
          <a:lstStyle>
            <a:lvl1pPr>
              <a:defRPr/>
            </a:lvl1pPr>
          </a:lstStyle>
          <a:p>
            <a:endParaRPr lang="es-ES" altLang="es-AR"/>
          </a:p>
        </p:txBody>
      </p:sp>
      <p:sp>
        <p:nvSpPr>
          <p:cNvPr id="4" name="Marcador de pie de página 3">
            <a:extLst>
              <a:ext uri="{FF2B5EF4-FFF2-40B4-BE49-F238E27FC236}">
                <a16:creationId xmlns:a16="http://schemas.microsoft.com/office/drawing/2014/main" id="{0BD78364-FA58-4FF8-994E-3B04A2FB2E88}"/>
              </a:ext>
            </a:extLst>
          </p:cNvPr>
          <p:cNvSpPr>
            <a:spLocks noGrp="1"/>
          </p:cNvSpPr>
          <p:nvPr>
            <p:ph type="ftr" sz="quarter" idx="11"/>
          </p:nvPr>
        </p:nvSpPr>
        <p:spPr>
          <a:xfrm>
            <a:off x="3352800" y="6248400"/>
            <a:ext cx="2971800" cy="457200"/>
          </a:xfrm>
        </p:spPr>
        <p:txBody>
          <a:bodyPr/>
          <a:lstStyle>
            <a:lvl1pPr>
              <a:defRPr/>
            </a:lvl1pPr>
          </a:lstStyle>
          <a:p>
            <a:r>
              <a:rPr lang="es-ES" altLang="es-AR"/>
              <a:t>Prof. S. Casas-Cordero E.</a:t>
            </a:r>
          </a:p>
        </p:txBody>
      </p:sp>
      <p:sp>
        <p:nvSpPr>
          <p:cNvPr id="5" name="Marcador de número de diapositiva 4">
            <a:extLst>
              <a:ext uri="{FF2B5EF4-FFF2-40B4-BE49-F238E27FC236}">
                <a16:creationId xmlns:a16="http://schemas.microsoft.com/office/drawing/2014/main" id="{D385646C-6354-4F05-B5D6-F0BB2F9652F8}"/>
              </a:ext>
            </a:extLst>
          </p:cNvPr>
          <p:cNvSpPr>
            <a:spLocks noGrp="1"/>
          </p:cNvSpPr>
          <p:nvPr>
            <p:ph type="sldNum" sz="quarter" idx="12"/>
          </p:nvPr>
        </p:nvSpPr>
        <p:spPr>
          <a:xfrm>
            <a:off x="6781800" y="6248400"/>
            <a:ext cx="1905000" cy="457200"/>
          </a:xfrm>
        </p:spPr>
        <p:txBody>
          <a:bodyPr/>
          <a:lstStyle>
            <a:lvl1pPr>
              <a:defRPr/>
            </a:lvl1pPr>
          </a:lstStyle>
          <a:p>
            <a:fld id="{3D16D15E-9C86-4285-890C-D1EF1C896CA3}" type="slidenum">
              <a:rPr lang="es-ES" altLang="es-AR"/>
              <a:pPr/>
              <a:t>‹Nº›</a:t>
            </a:fld>
            <a:endParaRPr lang="es-ES" altLang="es-AR"/>
          </a:p>
        </p:txBody>
      </p:sp>
    </p:spTree>
    <p:extLst>
      <p:ext uri="{BB962C8B-B14F-4D97-AF65-F5344CB8AC3E}">
        <p14:creationId xmlns:p14="http://schemas.microsoft.com/office/powerpoint/2010/main" val="572310887"/>
      </p:ext>
    </p:extLst>
  </p:cSld>
  <p:clrMapOvr>
    <a:masterClrMapping/>
  </p:clrMapOvr>
  <p:transition>
    <p:randomBar/>
    <p:sndAc>
      <p:stSnd>
        <p:snd r:embed="rId1" name="sonido1.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83B01C-920F-4BA9-B534-57B25251A21C}"/>
              </a:ext>
            </a:extLst>
          </p:cNvPr>
          <p:cNvSpPr>
            <a:spLocks noGrp="1"/>
          </p:cNvSpPr>
          <p:nvPr>
            <p:ph type="title"/>
          </p:nvPr>
        </p:nvSpPr>
        <p:spPr>
          <a:xfrm>
            <a:off x="914400" y="277813"/>
            <a:ext cx="7772400" cy="1143000"/>
          </a:xfrm>
        </p:spPr>
        <p:txBody>
          <a:bodyPr/>
          <a:lstStyle/>
          <a:p>
            <a:r>
              <a:rPr lang="es-ES"/>
              <a:t>Haga clic para modificar el estilo de título del patrón</a:t>
            </a:r>
            <a:endParaRPr lang="es-AR"/>
          </a:p>
        </p:txBody>
      </p:sp>
      <p:sp>
        <p:nvSpPr>
          <p:cNvPr id="3" name="Marcador de texto 2">
            <a:extLst>
              <a:ext uri="{FF2B5EF4-FFF2-40B4-BE49-F238E27FC236}">
                <a16:creationId xmlns:a16="http://schemas.microsoft.com/office/drawing/2014/main" id="{6AB07E1F-D515-4B00-BC8B-BA6307B17678}"/>
              </a:ext>
            </a:extLst>
          </p:cNvPr>
          <p:cNvSpPr>
            <a:spLocks noGrp="1"/>
          </p:cNvSpPr>
          <p:nvPr>
            <p:ph type="body" sz="half" idx="1"/>
          </p:nvPr>
        </p:nvSpPr>
        <p:spPr>
          <a:xfrm>
            <a:off x="914400" y="1600200"/>
            <a:ext cx="3810000" cy="45307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contenido 3">
            <a:extLst>
              <a:ext uri="{FF2B5EF4-FFF2-40B4-BE49-F238E27FC236}">
                <a16:creationId xmlns:a16="http://schemas.microsoft.com/office/drawing/2014/main" id="{5009C35B-2DBC-4334-806F-4C0453C37C07}"/>
              </a:ext>
            </a:extLst>
          </p:cNvPr>
          <p:cNvSpPr>
            <a:spLocks noGrp="1"/>
          </p:cNvSpPr>
          <p:nvPr>
            <p:ph sz="half" idx="2"/>
          </p:nvPr>
        </p:nvSpPr>
        <p:spPr>
          <a:xfrm>
            <a:off x="4876800" y="1600200"/>
            <a:ext cx="3810000" cy="4530725"/>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Marcador de fecha 4">
            <a:extLst>
              <a:ext uri="{FF2B5EF4-FFF2-40B4-BE49-F238E27FC236}">
                <a16:creationId xmlns:a16="http://schemas.microsoft.com/office/drawing/2014/main" id="{C6651258-CA45-4D1B-AC86-B121D55330FC}"/>
              </a:ext>
            </a:extLst>
          </p:cNvPr>
          <p:cNvSpPr>
            <a:spLocks noGrp="1"/>
          </p:cNvSpPr>
          <p:nvPr>
            <p:ph type="dt" sz="half" idx="10"/>
          </p:nvPr>
        </p:nvSpPr>
        <p:spPr>
          <a:xfrm>
            <a:off x="914400" y="6251575"/>
            <a:ext cx="1981200" cy="457200"/>
          </a:xfrm>
        </p:spPr>
        <p:txBody>
          <a:bodyPr/>
          <a:lstStyle>
            <a:lvl1pPr>
              <a:defRPr/>
            </a:lvl1pPr>
          </a:lstStyle>
          <a:p>
            <a:endParaRPr lang="es-ES" altLang="es-AR"/>
          </a:p>
        </p:txBody>
      </p:sp>
      <p:sp>
        <p:nvSpPr>
          <p:cNvPr id="6" name="Marcador de pie de página 5">
            <a:extLst>
              <a:ext uri="{FF2B5EF4-FFF2-40B4-BE49-F238E27FC236}">
                <a16:creationId xmlns:a16="http://schemas.microsoft.com/office/drawing/2014/main" id="{4E67974F-C434-4B38-B358-37A6F60C08C8}"/>
              </a:ext>
            </a:extLst>
          </p:cNvPr>
          <p:cNvSpPr>
            <a:spLocks noGrp="1"/>
          </p:cNvSpPr>
          <p:nvPr>
            <p:ph type="ftr" sz="quarter" idx="11"/>
          </p:nvPr>
        </p:nvSpPr>
        <p:spPr>
          <a:xfrm>
            <a:off x="3352800" y="6248400"/>
            <a:ext cx="2971800" cy="457200"/>
          </a:xfrm>
        </p:spPr>
        <p:txBody>
          <a:bodyPr/>
          <a:lstStyle>
            <a:lvl1pPr>
              <a:defRPr/>
            </a:lvl1pPr>
          </a:lstStyle>
          <a:p>
            <a:r>
              <a:rPr lang="es-ES" altLang="es-AR"/>
              <a:t>Prof. S. Casas-Cordero E.</a:t>
            </a:r>
          </a:p>
        </p:txBody>
      </p:sp>
      <p:sp>
        <p:nvSpPr>
          <p:cNvPr id="7" name="Marcador de número de diapositiva 6">
            <a:extLst>
              <a:ext uri="{FF2B5EF4-FFF2-40B4-BE49-F238E27FC236}">
                <a16:creationId xmlns:a16="http://schemas.microsoft.com/office/drawing/2014/main" id="{9A89C07D-E262-4973-A0DB-1540EE074957}"/>
              </a:ext>
            </a:extLst>
          </p:cNvPr>
          <p:cNvSpPr>
            <a:spLocks noGrp="1"/>
          </p:cNvSpPr>
          <p:nvPr>
            <p:ph type="sldNum" sz="quarter" idx="12"/>
          </p:nvPr>
        </p:nvSpPr>
        <p:spPr>
          <a:xfrm>
            <a:off x="6781800" y="6248400"/>
            <a:ext cx="1905000" cy="457200"/>
          </a:xfrm>
        </p:spPr>
        <p:txBody>
          <a:bodyPr/>
          <a:lstStyle>
            <a:lvl1pPr>
              <a:defRPr/>
            </a:lvl1pPr>
          </a:lstStyle>
          <a:p>
            <a:fld id="{2C191745-5195-447E-8502-C2F7ACE594E6}" type="slidenum">
              <a:rPr lang="es-ES" altLang="es-AR"/>
              <a:pPr/>
              <a:t>‹Nº›</a:t>
            </a:fld>
            <a:endParaRPr lang="es-ES" altLang="es-AR"/>
          </a:p>
        </p:txBody>
      </p:sp>
    </p:spTree>
    <p:extLst>
      <p:ext uri="{BB962C8B-B14F-4D97-AF65-F5344CB8AC3E}">
        <p14:creationId xmlns:p14="http://schemas.microsoft.com/office/powerpoint/2010/main" val="915965094"/>
      </p:ext>
    </p:extLst>
  </p:cSld>
  <p:clrMapOvr>
    <a:masterClrMapping/>
  </p:clrMapOvr>
  <p:transition>
    <p:randomBar/>
    <p:sndAc>
      <p:stSnd>
        <p:snd r:embed="rId1" name="sonido1.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6 Rectángulo"/>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a:t>Haga clic para modificar el estilo de texto del patrón</a:t>
            </a:r>
          </a:p>
        </p:txBody>
      </p:sp>
      <p:sp>
        <p:nvSpPr>
          <p:cNvPr id="4" name="3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
        <p:nvSpPr>
          <p:cNvPr id="10" name="9 Rectángulo"/>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Elipse"/>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35608" y="274320"/>
            <a:ext cx="7498080" cy="1143000"/>
          </a:xfrm>
        </p:spPr>
        <p:txBody>
          <a:bodyPr anchor="ct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4 Rectángulo"/>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
        <p:nvSpPr>
          <p:cNvPr id="6" name="5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s-ES"/>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EEB4E64-D1C2-43B3-80E5-DC144E0066A7}" type="datetimeFigureOut">
              <a:rPr lang="es-ES" smtClean="0"/>
              <a:pPr/>
              <a:t>07/04/2021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BB7ABBE-D5B0-42D7-81B6-B3C4A015FB81}" type="slidenum">
              <a:rPr lang="es-ES" smtClean="0"/>
              <a:pPr/>
              <a:t>‹Nº›</a:t>
            </a:fld>
            <a:endParaRPr lang="es-ES"/>
          </a:p>
        </p:txBody>
      </p:sp>
      <p:sp>
        <p:nvSpPr>
          <p:cNvPr id="8" name="7 Rectángulo"/>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Marcador de posición de imagen"/>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s-ES"/>
              <a:t>Haga clic en el icono para agregar una imagen</a:t>
            </a:r>
            <a:endParaRPr kumimoji="0" lang="en-US" dirty="0"/>
          </a:p>
        </p:txBody>
      </p:sp>
      <p:sp>
        <p:nvSpPr>
          <p:cNvPr id="9" name="8 Proceso"/>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Proceso"/>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arcador de texto"/>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ircular"/>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Elipse"/>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Anillo"/>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Marcador de título"/>
          <p:cNvSpPr>
            <a:spLocks noGrp="1"/>
          </p:cNvSpPr>
          <p:nvPr>
            <p:ph type="title"/>
          </p:nvPr>
        </p:nvSpPr>
        <p:spPr>
          <a:xfrm>
            <a:off x="1435608" y="274638"/>
            <a:ext cx="7498080" cy="1143000"/>
          </a:xfrm>
          <a:prstGeom prst="rect">
            <a:avLst/>
          </a:prstGeom>
        </p:spPr>
        <p:txBody>
          <a:bodyPr anchor="ctr">
            <a:normAutofit/>
          </a:bodyPr>
          <a:lstStyle/>
          <a:p>
            <a:r>
              <a:rPr kumimoji="0" lang="es-ES"/>
              <a:t>Haga clic para modificar el estilo de título del patrón</a:t>
            </a:r>
            <a:endParaRPr kumimoji="0" lang="en-US"/>
          </a:p>
        </p:txBody>
      </p:sp>
      <p:sp>
        <p:nvSpPr>
          <p:cNvPr id="9" name="8 Marcador de texto"/>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24" name="23 Marcador de fecha"/>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EEB4E64-D1C2-43B3-80E5-DC144E0066A7}" type="datetimeFigureOut">
              <a:rPr lang="es-ES" smtClean="0"/>
              <a:pPr/>
              <a:t>07/04/2021</a:t>
            </a:fld>
            <a:endParaRPr lang="es-ES"/>
          </a:p>
        </p:txBody>
      </p:sp>
      <p:sp>
        <p:nvSpPr>
          <p:cNvPr id="10" name="9 Marcador de pie de página"/>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s-ES"/>
          </a:p>
        </p:txBody>
      </p:sp>
      <p:sp>
        <p:nvSpPr>
          <p:cNvPr id="22" name="21 Marcador de número de diapositiva"/>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BB7ABBE-D5B0-42D7-81B6-B3C4A015FB81}" type="slidenum">
              <a:rPr lang="es-ES" smtClean="0"/>
              <a:pPr/>
              <a:t>‹Nº›</a:t>
            </a:fld>
            <a:endParaRPr lang="es-ES"/>
          </a:p>
        </p:txBody>
      </p:sp>
      <p:sp>
        <p:nvSpPr>
          <p:cNvPr id="15" name="14 Rectángulo"/>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4.x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3.bin"/><Relationship Id="rId1" Type="http://schemas.openxmlformats.org/officeDocument/2006/relationships/slideLayout" Target="../slideLayouts/slideLayout4.xml"/><Relationship Id="rId5" Type="http://schemas.openxmlformats.org/officeDocument/2006/relationships/image" Target="../media/image15.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7.wmf"/><Relationship Id="rId5" Type="http://schemas.openxmlformats.org/officeDocument/2006/relationships/oleObject" Target="../embeddings/oleObject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9.bin"/><Relationship Id="rId1" Type="http://schemas.openxmlformats.org/officeDocument/2006/relationships/slideLayout" Target="../slideLayouts/slideLayout4.xml"/><Relationship Id="rId5" Type="http://schemas.openxmlformats.org/officeDocument/2006/relationships/image" Target="../media/image21.wmf"/><Relationship Id="rId4" Type="http://schemas.openxmlformats.org/officeDocument/2006/relationships/oleObject" Target="../embeddings/oleObject10.bin"/></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2.wmf"/><Relationship Id="rId2" Type="http://schemas.openxmlformats.org/officeDocument/2006/relationships/oleObject" Target="../embeddings/oleObject11.bin"/><Relationship Id="rId1" Type="http://schemas.openxmlformats.org/officeDocument/2006/relationships/slideLayout" Target="../slideLayouts/slideLayout13.x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655676" y="4287053"/>
            <a:ext cx="5832648" cy="1063971"/>
          </a:xfrm>
        </p:spPr>
        <p:txBody>
          <a:bodyPr>
            <a:noAutofit/>
          </a:bodyPr>
          <a:lstStyle/>
          <a:p>
            <a:pPr>
              <a:lnSpc>
                <a:spcPct val="150000"/>
              </a:lnSpc>
            </a:pPr>
            <a:r>
              <a:rPr lang="es-ES" sz="2000" dirty="0">
                <a:solidFill>
                  <a:schemeClr val="tx1"/>
                </a:solidFill>
              </a:rPr>
              <a:t>Titular: Dr. Horacio Gorostegui</a:t>
            </a:r>
          </a:p>
          <a:p>
            <a:pPr>
              <a:lnSpc>
                <a:spcPct val="150000"/>
              </a:lnSpc>
            </a:pPr>
            <a:r>
              <a:rPr lang="es-ES" sz="2000" dirty="0">
                <a:solidFill>
                  <a:schemeClr val="tx1"/>
                </a:solidFill>
              </a:rPr>
              <a:t>Adjunto: Prof. Fernando Garcete</a:t>
            </a:r>
          </a:p>
          <a:p>
            <a:pPr>
              <a:lnSpc>
                <a:spcPct val="150000"/>
              </a:lnSpc>
            </a:pPr>
            <a:endParaRPr lang="es-ES" sz="2000" dirty="0">
              <a:solidFill>
                <a:schemeClr val="tx1"/>
              </a:solidFill>
            </a:endParaRPr>
          </a:p>
        </p:txBody>
      </p:sp>
      <p:sp>
        <p:nvSpPr>
          <p:cNvPr id="5" name="4 CuadroTexto"/>
          <p:cNvSpPr txBox="1"/>
          <p:nvPr/>
        </p:nvSpPr>
        <p:spPr>
          <a:xfrm>
            <a:off x="6298029" y="6113099"/>
            <a:ext cx="2880320" cy="400110"/>
          </a:xfrm>
          <a:prstGeom prst="rect">
            <a:avLst/>
          </a:prstGeom>
          <a:noFill/>
        </p:spPr>
        <p:txBody>
          <a:bodyPr wrap="square" rtlCol="0">
            <a:spAutoFit/>
          </a:bodyPr>
          <a:lstStyle/>
          <a:p>
            <a:r>
              <a:rPr lang="es-MX" sz="2000" b="1" dirty="0"/>
              <a:t>Año </a:t>
            </a:r>
            <a:r>
              <a:rPr lang="es-MX" sz="2000" b="1"/>
              <a:t>de 2021</a:t>
            </a:r>
            <a:endParaRPr lang="es-ES" sz="2000" b="1" dirty="0"/>
          </a:p>
        </p:txBody>
      </p:sp>
      <p:pic>
        <p:nvPicPr>
          <p:cNvPr id="2" name="Imagen 1"/>
          <p:cNvPicPr>
            <a:picLocks noChangeAspect="1"/>
          </p:cNvPicPr>
          <p:nvPr/>
        </p:nvPicPr>
        <p:blipFill>
          <a:blip r:embed="rId2"/>
          <a:stretch>
            <a:fillRect/>
          </a:stretch>
        </p:blipFill>
        <p:spPr>
          <a:xfrm>
            <a:off x="1115615" y="332656"/>
            <a:ext cx="7909075" cy="2160240"/>
          </a:xfrm>
          <a:prstGeom prst="rect">
            <a:avLst/>
          </a:prstGeom>
        </p:spPr>
      </p:pic>
      <p:sp>
        <p:nvSpPr>
          <p:cNvPr id="4" name="Rectángulo 3"/>
          <p:cNvSpPr/>
          <p:nvPr/>
        </p:nvSpPr>
        <p:spPr>
          <a:xfrm>
            <a:off x="2483768" y="2278851"/>
            <a:ext cx="4572000" cy="1508105"/>
          </a:xfrm>
          <a:prstGeom prst="rect">
            <a:avLst/>
          </a:prstGeom>
        </p:spPr>
        <p:txBody>
          <a:bodyPr>
            <a:spAutoFit/>
          </a:bodyPr>
          <a:lstStyle/>
          <a:p>
            <a:pPr lvl="0" algn="just">
              <a:lnSpc>
                <a:spcPct val="115000"/>
              </a:lnSpc>
              <a:spcAft>
                <a:spcPts val="0"/>
              </a:spcAft>
              <a:buSzPts val="1200"/>
            </a:pPr>
            <a:r>
              <a:rPr lang="es-AR" sz="2800" dirty="0">
                <a:latin typeface="Aharoni" panose="02010803020104030203" pitchFamily="2" charset="-79"/>
                <a:ea typeface="Calibri" panose="020F0502020204030204" pitchFamily="34" charset="0"/>
                <a:cs typeface="Aharoni" panose="02010803020104030203" pitchFamily="2" charset="-79"/>
              </a:rPr>
              <a:t>ASIGNATURA: </a:t>
            </a:r>
          </a:p>
          <a:p>
            <a:pPr lvl="0" algn="just">
              <a:lnSpc>
                <a:spcPct val="115000"/>
              </a:lnSpc>
              <a:spcAft>
                <a:spcPts val="0"/>
              </a:spcAft>
              <a:buSzPts val="1200"/>
            </a:pPr>
            <a:endParaRPr lang="es-ES" sz="2400" dirty="0">
              <a:latin typeface="Aharoni" panose="02010803020104030203" pitchFamily="2" charset="-79"/>
              <a:ea typeface="Calibri" panose="020F0502020204030204" pitchFamily="34" charset="0"/>
              <a:cs typeface="Aharoni" panose="02010803020104030203" pitchFamily="2" charset="-79"/>
            </a:endParaRPr>
          </a:p>
          <a:p>
            <a:pPr marL="342900" lvl="0" indent="-342900">
              <a:lnSpc>
                <a:spcPct val="115000"/>
              </a:lnSpc>
              <a:spcAft>
                <a:spcPts val="1000"/>
              </a:spcAft>
              <a:buFont typeface="Symbol" panose="05050102010706020507" pitchFamily="18" charset="2"/>
              <a:buChar char=""/>
            </a:pPr>
            <a:r>
              <a:rPr lang="es-AR" sz="2800" dirty="0">
                <a:latin typeface="Aharoni" panose="02010803020104030203" pitchFamily="2" charset="-79"/>
                <a:ea typeface="Calibri" panose="020F0502020204030204" pitchFamily="34" charset="0"/>
                <a:cs typeface="Aharoni" panose="02010803020104030203" pitchFamily="2" charset="-79"/>
              </a:rPr>
              <a:t>Química Analítica</a:t>
            </a:r>
            <a:endParaRPr lang="es-ES" sz="2400" dirty="0">
              <a:effectLst/>
              <a:latin typeface="Aharoni" panose="02010803020104030203" pitchFamily="2" charset="-79"/>
              <a:ea typeface="Calibri" panose="020F0502020204030204" pitchFamily="34" charset="0"/>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número de diapositiva 6">
            <a:extLst>
              <a:ext uri="{FF2B5EF4-FFF2-40B4-BE49-F238E27FC236}">
                <a16:creationId xmlns:a16="http://schemas.microsoft.com/office/drawing/2014/main" id="{0853A70F-5704-45F7-8342-EE29C82592EA}"/>
              </a:ext>
            </a:extLst>
          </p:cNvPr>
          <p:cNvSpPr>
            <a:spLocks noGrp="1"/>
          </p:cNvSpPr>
          <p:nvPr>
            <p:ph type="sldNum" sz="quarter" idx="12"/>
          </p:nvPr>
        </p:nvSpPr>
        <p:spPr/>
        <p:txBody>
          <a:bodyPr/>
          <a:lstStyle/>
          <a:p>
            <a:fld id="{645784E9-B41B-4EA1-92B3-EB3F62D63D45}" type="slidenum">
              <a:rPr lang="es-ES" altLang="es-AR"/>
              <a:pPr/>
              <a:t>10</a:t>
            </a:fld>
            <a:endParaRPr lang="es-ES" altLang="es-AR"/>
          </a:p>
        </p:txBody>
      </p:sp>
      <p:graphicFrame>
        <p:nvGraphicFramePr>
          <p:cNvPr id="262191" name="Object 47">
            <a:extLst>
              <a:ext uri="{FF2B5EF4-FFF2-40B4-BE49-F238E27FC236}">
                <a16:creationId xmlns:a16="http://schemas.microsoft.com/office/drawing/2014/main" id="{D197444E-4CA5-413A-A2AF-C623319798E6}"/>
              </a:ext>
            </a:extLst>
          </p:cNvPr>
          <p:cNvGraphicFramePr>
            <a:graphicFrameLocks noGrp="1" noChangeAspect="1"/>
          </p:cNvGraphicFramePr>
          <p:nvPr>
            <p:ph sz="half" idx="1"/>
          </p:nvPr>
        </p:nvGraphicFramePr>
        <p:xfrm>
          <a:off x="2789238" y="3262313"/>
          <a:ext cx="3635375" cy="1295400"/>
        </p:xfrm>
        <a:graphic>
          <a:graphicData uri="http://schemas.openxmlformats.org/presentationml/2006/ole">
            <mc:AlternateContent xmlns:mc="http://schemas.openxmlformats.org/markup-compatibility/2006">
              <mc:Choice xmlns:v="urn:schemas-microsoft-com:vml" Requires="v">
                <p:oleObj name="Ecuación" r:id="rId2" imgW="1282680" imgH="457200" progId="Equation.3">
                  <p:embed/>
                </p:oleObj>
              </mc:Choice>
              <mc:Fallback>
                <p:oleObj name="Ecuación" r:id="rId2" imgW="1282680" imgH="457200" progId="Equation.3">
                  <p:embed/>
                  <p:pic>
                    <p:nvPicPr>
                      <p:cNvPr id="262191" name="Object 47">
                        <a:extLst>
                          <a:ext uri="{FF2B5EF4-FFF2-40B4-BE49-F238E27FC236}">
                            <a16:creationId xmlns:a16="http://schemas.microsoft.com/office/drawing/2014/main" id="{D197444E-4CA5-413A-A2AF-C62331979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9238" y="3262313"/>
                        <a:ext cx="3635375" cy="1295400"/>
                      </a:xfrm>
                      <a:prstGeom prst="rect">
                        <a:avLst/>
                      </a:prstGeom>
                      <a:solidFill>
                        <a:srgbClr val="CCFFCC"/>
                      </a:solidFill>
                      <a:ln w="28575" cmpd="sng">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2193" name="Object 49">
            <a:extLst>
              <a:ext uri="{FF2B5EF4-FFF2-40B4-BE49-F238E27FC236}">
                <a16:creationId xmlns:a16="http://schemas.microsoft.com/office/drawing/2014/main" id="{A5FC83AC-0424-4BF4-A571-5053DC94B648}"/>
              </a:ext>
            </a:extLst>
          </p:cNvPr>
          <p:cNvGraphicFramePr>
            <a:graphicFrameLocks noGrp="1" noChangeAspect="1"/>
          </p:cNvGraphicFramePr>
          <p:nvPr>
            <p:ph sz="half" idx="2"/>
          </p:nvPr>
        </p:nvGraphicFramePr>
        <p:xfrm>
          <a:off x="1258888" y="1773238"/>
          <a:ext cx="7200900" cy="769937"/>
        </p:xfrm>
        <a:graphic>
          <a:graphicData uri="http://schemas.openxmlformats.org/presentationml/2006/ole">
            <mc:AlternateContent xmlns:mc="http://schemas.openxmlformats.org/markup-compatibility/2006">
              <mc:Choice xmlns:v="urn:schemas-microsoft-com:vml" Requires="v">
                <p:oleObj name="Ecuación" r:id="rId4" imgW="2019300" imgH="215900" progId="Equation.3">
                  <p:embed/>
                </p:oleObj>
              </mc:Choice>
              <mc:Fallback>
                <p:oleObj name="Ecuación" r:id="rId4" imgW="2019300" imgH="215900" progId="Equation.3">
                  <p:embed/>
                  <p:pic>
                    <p:nvPicPr>
                      <p:cNvPr id="262193" name="Object 49">
                        <a:extLst>
                          <a:ext uri="{FF2B5EF4-FFF2-40B4-BE49-F238E27FC236}">
                            <a16:creationId xmlns:a16="http://schemas.microsoft.com/office/drawing/2014/main" id="{A5FC83AC-0424-4BF4-A571-5053DC94B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773238"/>
                        <a:ext cx="7200900" cy="769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2198" name="Rectangle 54">
            <a:extLst>
              <a:ext uri="{FF2B5EF4-FFF2-40B4-BE49-F238E27FC236}">
                <a16:creationId xmlns:a16="http://schemas.microsoft.com/office/drawing/2014/main" id="{8C92DA69-D3B4-4FFD-8175-06C028C92D7D}"/>
              </a:ext>
            </a:extLst>
          </p:cNvPr>
          <p:cNvSpPr>
            <a:spLocks noGrp="1" noChangeArrowheads="1"/>
          </p:cNvSpPr>
          <p:nvPr>
            <p:ph type="title"/>
          </p:nvPr>
        </p:nvSpPr>
        <p:spPr>
          <a:xfrm>
            <a:off x="914400" y="779463"/>
            <a:ext cx="2433638" cy="561975"/>
          </a:xfrm>
          <a:noFill/>
          <a:ln/>
        </p:spPr>
        <p:txBody>
          <a:bodyPr>
            <a:normAutofit fontScale="90000"/>
          </a:bodyPr>
          <a:lstStyle/>
          <a:p>
            <a:r>
              <a:rPr lang="es-ES" altLang="es-AR" sz="3800">
                <a:solidFill>
                  <a:schemeClr val="hlink"/>
                </a:solidFill>
                <a:latin typeface="Arial" panose="020B0604020202020204" pitchFamily="34" charset="0"/>
              </a:rPr>
              <a:t>Ejemplo</a:t>
            </a:r>
            <a:r>
              <a:rPr lang="es-ES" altLang="es-AR" sz="3800">
                <a:solidFill>
                  <a:schemeClr val="hlink"/>
                </a:solidFill>
              </a:rPr>
              <a:t>:</a:t>
            </a:r>
          </a:p>
        </p:txBody>
      </p:sp>
    </p:spTree>
    <p:extLst>
      <p:ext uri="{BB962C8B-B14F-4D97-AF65-F5344CB8AC3E}">
        <p14:creationId xmlns:p14="http://schemas.microsoft.com/office/powerpoint/2010/main" val="84328326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62191"/>
                                        </p:tgtEl>
                                        <p:attrNameLst>
                                          <p:attrName>style.visibility</p:attrName>
                                        </p:attrNameLst>
                                      </p:cBhvr>
                                      <p:to>
                                        <p:strVal val="visible"/>
                                      </p:to>
                                    </p:set>
                                    <p:anim calcmode="lin" valueType="num">
                                      <p:cBhvr>
                                        <p:cTn id="7" dur="1000" fill="hold"/>
                                        <p:tgtEl>
                                          <p:spTgt spid="262191"/>
                                        </p:tgtEl>
                                        <p:attrNameLst>
                                          <p:attrName>ppt_w</p:attrName>
                                        </p:attrNameLst>
                                      </p:cBhvr>
                                      <p:tavLst>
                                        <p:tav tm="0">
                                          <p:val>
                                            <p:strVal val="#ppt_w*0.70"/>
                                          </p:val>
                                        </p:tav>
                                        <p:tav tm="100000">
                                          <p:val>
                                            <p:strVal val="#ppt_w"/>
                                          </p:val>
                                        </p:tav>
                                      </p:tavLst>
                                    </p:anim>
                                    <p:anim calcmode="lin" valueType="num">
                                      <p:cBhvr>
                                        <p:cTn id="8" dur="1000" fill="hold"/>
                                        <p:tgtEl>
                                          <p:spTgt spid="262191"/>
                                        </p:tgtEl>
                                        <p:attrNameLst>
                                          <p:attrName>ppt_h</p:attrName>
                                        </p:attrNameLst>
                                      </p:cBhvr>
                                      <p:tavLst>
                                        <p:tav tm="0">
                                          <p:val>
                                            <p:strVal val="#ppt_h"/>
                                          </p:val>
                                        </p:tav>
                                        <p:tav tm="100000">
                                          <p:val>
                                            <p:strVal val="#ppt_h"/>
                                          </p:val>
                                        </p:tav>
                                      </p:tavLst>
                                    </p:anim>
                                    <p:animEffect transition="in" filter="fade">
                                      <p:cBhvr>
                                        <p:cTn id="9" dur="1000"/>
                                        <p:tgtEl>
                                          <p:spTgt spid="2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6">
            <a:extLst>
              <a:ext uri="{FF2B5EF4-FFF2-40B4-BE49-F238E27FC236}">
                <a16:creationId xmlns:a16="http://schemas.microsoft.com/office/drawing/2014/main" id="{472E67A4-33B1-4B39-9975-B72D37C484F4}"/>
              </a:ext>
            </a:extLst>
          </p:cNvPr>
          <p:cNvSpPr>
            <a:spLocks noGrp="1"/>
          </p:cNvSpPr>
          <p:nvPr>
            <p:ph type="sldNum" sz="quarter" idx="12"/>
          </p:nvPr>
        </p:nvSpPr>
        <p:spPr/>
        <p:txBody>
          <a:bodyPr/>
          <a:lstStyle/>
          <a:p>
            <a:fld id="{DF98DBF8-7839-4D87-811B-9B55F7A79658}" type="slidenum">
              <a:rPr lang="es-ES" altLang="es-AR"/>
              <a:pPr/>
              <a:t>11</a:t>
            </a:fld>
            <a:endParaRPr lang="es-ES" altLang="es-AR"/>
          </a:p>
        </p:txBody>
      </p:sp>
      <p:graphicFrame>
        <p:nvGraphicFramePr>
          <p:cNvPr id="267268" name="Object 4">
            <a:extLst>
              <a:ext uri="{FF2B5EF4-FFF2-40B4-BE49-F238E27FC236}">
                <a16:creationId xmlns:a16="http://schemas.microsoft.com/office/drawing/2014/main" id="{59EC0641-635F-4B46-A5B4-0A3C915A8975}"/>
              </a:ext>
            </a:extLst>
          </p:cNvPr>
          <p:cNvGraphicFramePr>
            <a:graphicFrameLocks noGrp="1" noChangeAspect="1"/>
          </p:cNvGraphicFramePr>
          <p:nvPr>
            <p:ph sz="half" idx="1"/>
          </p:nvPr>
        </p:nvGraphicFramePr>
        <p:xfrm>
          <a:off x="684213" y="1844675"/>
          <a:ext cx="2879725" cy="1501775"/>
        </p:xfrm>
        <a:graphic>
          <a:graphicData uri="http://schemas.openxmlformats.org/presentationml/2006/ole">
            <mc:AlternateContent xmlns:mc="http://schemas.openxmlformats.org/markup-compatibility/2006">
              <mc:Choice xmlns:v="urn:schemas-microsoft-com:vml" Requires="v">
                <p:oleObj name="Ecuación" r:id="rId2" imgW="876240" imgH="457200" progId="Equation.3">
                  <p:embed/>
                </p:oleObj>
              </mc:Choice>
              <mc:Fallback>
                <p:oleObj name="Ecuación" r:id="rId2" imgW="876240" imgH="457200" progId="Equation.3">
                  <p:embed/>
                  <p:pic>
                    <p:nvPicPr>
                      <p:cNvPr id="267268" name="Object 4">
                        <a:extLst>
                          <a:ext uri="{FF2B5EF4-FFF2-40B4-BE49-F238E27FC236}">
                            <a16:creationId xmlns:a16="http://schemas.microsoft.com/office/drawing/2014/main" id="{59EC0641-635F-4B46-A5B4-0A3C915A8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844675"/>
                        <a:ext cx="2879725" cy="1501775"/>
                      </a:xfrm>
                      <a:prstGeom prst="rect">
                        <a:avLst/>
                      </a:prstGeom>
                      <a:solidFill>
                        <a:srgbClr val="CCFFCC"/>
                      </a:solidFill>
                      <a:ln w="28575" cmpd="sng">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71" name="Object 7">
            <a:extLst>
              <a:ext uri="{FF2B5EF4-FFF2-40B4-BE49-F238E27FC236}">
                <a16:creationId xmlns:a16="http://schemas.microsoft.com/office/drawing/2014/main" id="{3F01A1D3-93D7-4C2C-847D-7168392DDF88}"/>
              </a:ext>
            </a:extLst>
          </p:cNvPr>
          <p:cNvGraphicFramePr>
            <a:graphicFrameLocks noGrp="1" noChangeAspect="1"/>
          </p:cNvGraphicFramePr>
          <p:nvPr>
            <p:ph sz="half" idx="2"/>
          </p:nvPr>
        </p:nvGraphicFramePr>
        <p:xfrm>
          <a:off x="5240338" y="2536825"/>
          <a:ext cx="2263775" cy="1576388"/>
        </p:xfrm>
        <a:graphic>
          <a:graphicData uri="http://schemas.openxmlformats.org/presentationml/2006/ole">
            <mc:AlternateContent xmlns:mc="http://schemas.openxmlformats.org/markup-compatibility/2006">
              <mc:Choice xmlns:v="urn:schemas-microsoft-com:vml" Requires="v">
                <p:oleObj name="Ecuación" r:id="rId4" imgW="711000" imgH="495000" progId="Equation.3">
                  <p:embed/>
                </p:oleObj>
              </mc:Choice>
              <mc:Fallback>
                <p:oleObj name="Ecuación" r:id="rId4" imgW="711000" imgH="495000" progId="Equation.3">
                  <p:embed/>
                  <p:pic>
                    <p:nvPicPr>
                      <p:cNvPr id="267271" name="Object 7">
                        <a:extLst>
                          <a:ext uri="{FF2B5EF4-FFF2-40B4-BE49-F238E27FC236}">
                            <a16:creationId xmlns:a16="http://schemas.microsoft.com/office/drawing/2014/main" id="{3F01A1D3-93D7-4C2C-847D-7168392DDF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0338" y="2536825"/>
                        <a:ext cx="2263775" cy="1576388"/>
                      </a:xfrm>
                      <a:prstGeom prst="rect">
                        <a:avLst/>
                      </a:prstGeom>
                      <a:solidFill>
                        <a:srgbClr val="CCFFFF"/>
                      </a:solidFill>
                      <a:ln w="28575" cmpd="sng">
                        <a:solidFill>
                          <a:srgbClr val="00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7274" name="Rectangle 10">
            <a:extLst>
              <a:ext uri="{FF2B5EF4-FFF2-40B4-BE49-F238E27FC236}">
                <a16:creationId xmlns:a16="http://schemas.microsoft.com/office/drawing/2014/main" id="{1ECD00EB-5171-4383-9675-C027D778DD04}"/>
              </a:ext>
            </a:extLst>
          </p:cNvPr>
          <p:cNvSpPr>
            <a:spLocks noChangeArrowheads="1"/>
          </p:cNvSpPr>
          <p:nvPr/>
        </p:nvSpPr>
        <p:spPr bwMode="auto">
          <a:xfrm>
            <a:off x="4284663" y="1700213"/>
            <a:ext cx="472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AR" sz="2400" b="1">
                <a:solidFill>
                  <a:srgbClr val="663300"/>
                </a:solidFill>
              </a:rPr>
              <a:t>escrita con presiones parciales</a:t>
            </a:r>
          </a:p>
        </p:txBody>
      </p:sp>
      <p:sp>
        <p:nvSpPr>
          <p:cNvPr id="267275" name="Rectangle 11">
            <a:extLst>
              <a:ext uri="{FF2B5EF4-FFF2-40B4-BE49-F238E27FC236}">
                <a16:creationId xmlns:a16="http://schemas.microsoft.com/office/drawing/2014/main" id="{4CABD6C3-5572-4452-83E3-EE2BF6004B55}"/>
              </a:ext>
            </a:extLst>
          </p:cNvPr>
          <p:cNvSpPr>
            <a:spLocks noChangeArrowheads="1"/>
          </p:cNvSpPr>
          <p:nvPr/>
        </p:nvSpPr>
        <p:spPr bwMode="auto">
          <a:xfrm>
            <a:off x="755650" y="765175"/>
            <a:ext cx="421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 altLang="es-AR" b="1">
                <a:solidFill>
                  <a:srgbClr val="008000"/>
                </a:solidFill>
              </a:rPr>
              <a:t>escrita con concentraciones molares</a:t>
            </a:r>
          </a:p>
        </p:txBody>
      </p:sp>
    </p:spTree>
    <p:extLst>
      <p:ext uri="{BB962C8B-B14F-4D97-AF65-F5344CB8AC3E}">
        <p14:creationId xmlns:p14="http://schemas.microsoft.com/office/powerpoint/2010/main" val="351685422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7275"/>
                                        </p:tgtEl>
                                        <p:attrNameLst>
                                          <p:attrName>style.visibility</p:attrName>
                                        </p:attrNameLst>
                                      </p:cBhvr>
                                      <p:to>
                                        <p:strVal val="visible"/>
                                      </p:to>
                                    </p:set>
                                    <p:anim calcmode="lin" valueType="num">
                                      <p:cBhvr>
                                        <p:cTn id="7" dur="1000" fill="hold"/>
                                        <p:tgtEl>
                                          <p:spTgt spid="267275"/>
                                        </p:tgtEl>
                                        <p:attrNameLst>
                                          <p:attrName>ppt_w</p:attrName>
                                        </p:attrNameLst>
                                      </p:cBhvr>
                                      <p:tavLst>
                                        <p:tav tm="0">
                                          <p:val>
                                            <p:strVal val="#ppt_w*0.70"/>
                                          </p:val>
                                        </p:tav>
                                        <p:tav tm="100000">
                                          <p:val>
                                            <p:strVal val="#ppt_w"/>
                                          </p:val>
                                        </p:tav>
                                      </p:tavLst>
                                    </p:anim>
                                    <p:anim calcmode="lin" valueType="num">
                                      <p:cBhvr>
                                        <p:cTn id="8" dur="1000" fill="hold"/>
                                        <p:tgtEl>
                                          <p:spTgt spid="267275"/>
                                        </p:tgtEl>
                                        <p:attrNameLst>
                                          <p:attrName>ppt_h</p:attrName>
                                        </p:attrNameLst>
                                      </p:cBhvr>
                                      <p:tavLst>
                                        <p:tav tm="0">
                                          <p:val>
                                            <p:strVal val="#ppt_h"/>
                                          </p:val>
                                        </p:tav>
                                        <p:tav tm="100000">
                                          <p:val>
                                            <p:strVal val="#ppt_h"/>
                                          </p:val>
                                        </p:tav>
                                      </p:tavLst>
                                    </p:anim>
                                    <p:animEffect transition="in" filter="fade">
                                      <p:cBhvr>
                                        <p:cTn id="9" dur="1000"/>
                                        <p:tgtEl>
                                          <p:spTgt spid="26727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67268"/>
                                        </p:tgtEl>
                                        <p:attrNameLst>
                                          <p:attrName>style.visibility</p:attrName>
                                        </p:attrNameLst>
                                      </p:cBhvr>
                                      <p:to>
                                        <p:strVal val="visible"/>
                                      </p:to>
                                    </p:set>
                                    <p:anim calcmode="lin" valueType="num">
                                      <p:cBhvr>
                                        <p:cTn id="14" dur="1000" fill="hold"/>
                                        <p:tgtEl>
                                          <p:spTgt spid="267268"/>
                                        </p:tgtEl>
                                        <p:attrNameLst>
                                          <p:attrName>ppt_w</p:attrName>
                                        </p:attrNameLst>
                                      </p:cBhvr>
                                      <p:tavLst>
                                        <p:tav tm="0">
                                          <p:val>
                                            <p:strVal val="#ppt_w*0.70"/>
                                          </p:val>
                                        </p:tav>
                                        <p:tav tm="100000">
                                          <p:val>
                                            <p:strVal val="#ppt_w"/>
                                          </p:val>
                                        </p:tav>
                                      </p:tavLst>
                                    </p:anim>
                                    <p:anim calcmode="lin" valueType="num">
                                      <p:cBhvr>
                                        <p:cTn id="15" dur="1000" fill="hold"/>
                                        <p:tgtEl>
                                          <p:spTgt spid="267268"/>
                                        </p:tgtEl>
                                        <p:attrNameLst>
                                          <p:attrName>ppt_h</p:attrName>
                                        </p:attrNameLst>
                                      </p:cBhvr>
                                      <p:tavLst>
                                        <p:tav tm="0">
                                          <p:val>
                                            <p:strVal val="#ppt_h"/>
                                          </p:val>
                                        </p:tav>
                                        <p:tav tm="100000">
                                          <p:val>
                                            <p:strVal val="#ppt_h"/>
                                          </p:val>
                                        </p:tav>
                                      </p:tavLst>
                                    </p:anim>
                                    <p:animEffect transition="in" filter="fade">
                                      <p:cBhvr>
                                        <p:cTn id="16" dur="1000"/>
                                        <p:tgtEl>
                                          <p:spTgt spid="26726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67274"/>
                                        </p:tgtEl>
                                        <p:attrNameLst>
                                          <p:attrName>style.visibility</p:attrName>
                                        </p:attrNameLst>
                                      </p:cBhvr>
                                      <p:to>
                                        <p:strVal val="visible"/>
                                      </p:to>
                                    </p:set>
                                    <p:anim calcmode="lin" valueType="num">
                                      <p:cBhvr>
                                        <p:cTn id="21" dur="1000" fill="hold"/>
                                        <p:tgtEl>
                                          <p:spTgt spid="267274"/>
                                        </p:tgtEl>
                                        <p:attrNameLst>
                                          <p:attrName>ppt_w</p:attrName>
                                        </p:attrNameLst>
                                      </p:cBhvr>
                                      <p:tavLst>
                                        <p:tav tm="0">
                                          <p:val>
                                            <p:strVal val="#ppt_w*0.70"/>
                                          </p:val>
                                        </p:tav>
                                        <p:tav tm="100000">
                                          <p:val>
                                            <p:strVal val="#ppt_w"/>
                                          </p:val>
                                        </p:tav>
                                      </p:tavLst>
                                    </p:anim>
                                    <p:anim calcmode="lin" valueType="num">
                                      <p:cBhvr>
                                        <p:cTn id="22" dur="1000" fill="hold"/>
                                        <p:tgtEl>
                                          <p:spTgt spid="267274"/>
                                        </p:tgtEl>
                                        <p:attrNameLst>
                                          <p:attrName>ppt_h</p:attrName>
                                        </p:attrNameLst>
                                      </p:cBhvr>
                                      <p:tavLst>
                                        <p:tav tm="0">
                                          <p:val>
                                            <p:strVal val="#ppt_h"/>
                                          </p:val>
                                        </p:tav>
                                        <p:tav tm="100000">
                                          <p:val>
                                            <p:strVal val="#ppt_h"/>
                                          </p:val>
                                        </p:tav>
                                      </p:tavLst>
                                    </p:anim>
                                    <p:animEffect transition="in" filter="fade">
                                      <p:cBhvr>
                                        <p:cTn id="23" dur="1000"/>
                                        <p:tgtEl>
                                          <p:spTgt spid="2672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67271"/>
                                        </p:tgtEl>
                                        <p:attrNameLst>
                                          <p:attrName>style.visibility</p:attrName>
                                        </p:attrNameLst>
                                      </p:cBhvr>
                                      <p:to>
                                        <p:strVal val="visible"/>
                                      </p:to>
                                    </p:set>
                                    <p:anim calcmode="lin" valueType="num">
                                      <p:cBhvr>
                                        <p:cTn id="28" dur="1000" fill="hold"/>
                                        <p:tgtEl>
                                          <p:spTgt spid="267271"/>
                                        </p:tgtEl>
                                        <p:attrNameLst>
                                          <p:attrName>ppt_w</p:attrName>
                                        </p:attrNameLst>
                                      </p:cBhvr>
                                      <p:tavLst>
                                        <p:tav tm="0">
                                          <p:val>
                                            <p:strVal val="#ppt_w*0.70"/>
                                          </p:val>
                                        </p:tav>
                                        <p:tav tm="100000">
                                          <p:val>
                                            <p:strVal val="#ppt_w"/>
                                          </p:val>
                                        </p:tav>
                                      </p:tavLst>
                                    </p:anim>
                                    <p:anim calcmode="lin" valueType="num">
                                      <p:cBhvr>
                                        <p:cTn id="29" dur="1000" fill="hold"/>
                                        <p:tgtEl>
                                          <p:spTgt spid="267271"/>
                                        </p:tgtEl>
                                        <p:attrNameLst>
                                          <p:attrName>ppt_h</p:attrName>
                                        </p:attrNameLst>
                                      </p:cBhvr>
                                      <p:tavLst>
                                        <p:tav tm="0">
                                          <p:val>
                                            <p:strVal val="#ppt_h"/>
                                          </p:val>
                                        </p:tav>
                                        <p:tav tm="100000">
                                          <p:val>
                                            <p:strVal val="#ppt_h"/>
                                          </p:val>
                                        </p:tav>
                                      </p:tavLst>
                                    </p:anim>
                                    <p:animEffect transition="in" filter="fade">
                                      <p:cBhvr>
                                        <p:cTn id="30" dur="1000"/>
                                        <p:tgtEl>
                                          <p:spTgt spid="267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74" grpId="0"/>
      <p:bldP spid="2672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arcador de número de diapositiva 4">
            <a:extLst>
              <a:ext uri="{FF2B5EF4-FFF2-40B4-BE49-F238E27FC236}">
                <a16:creationId xmlns:a16="http://schemas.microsoft.com/office/drawing/2014/main" id="{F7B54195-4CF8-4050-AD47-BF8EC8765503}"/>
              </a:ext>
            </a:extLst>
          </p:cNvPr>
          <p:cNvSpPr>
            <a:spLocks noGrp="1"/>
          </p:cNvSpPr>
          <p:nvPr>
            <p:ph type="sldNum" sz="quarter" idx="12"/>
          </p:nvPr>
        </p:nvSpPr>
        <p:spPr/>
        <p:txBody>
          <a:bodyPr/>
          <a:lstStyle/>
          <a:p>
            <a:fld id="{63D72BCA-12BD-4991-80B1-CB4ED890C850}" type="slidenum">
              <a:rPr lang="es-ES" altLang="es-AR"/>
              <a:pPr/>
              <a:t>12</a:t>
            </a:fld>
            <a:endParaRPr lang="es-ES" altLang="es-AR"/>
          </a:p>
        </p:txBody>
      </p:sp>
      <p:graphicFrame>
        <p:nvGraphicFramePr>
          <p:cNvPr id="252930" name="Object 2">
            <a:extLst>
              <a:ext uri="{FF2B5EF4-FFF2-40B4-BE49-F238E27FC236}">
                <a16:creationId xmlns:a16="http://schemas.microsoft.com/office/drawing/2014/main" id="{16569FB8-E0F6-4013-8A4D-DB04BC94C921}"/>
              </a:ext>
            </a:extLst>
          </p:cNvPr>
          <p:cNvGraphicFramePr>
            <a:graphicFrameLocks noChangeAspect="1"/>
          </p:cNvGraphicFramePr>
          <p:nvPr/>
        </p:nvGraphicFramePr>
        <p:xfrm>
          <a:off x="2854325" y="3933825"/>
          <a:ext cx="1357313" cy="1028700"/>
        </p:xfrm>
        <a:graphic>
          <a:graphicData uri="http://schemas.openxmlformats.org/presentationml/2006/ole">
            <mc:AlternateContent xmlns:mc="http://schemas.openxmlformats.org/markup-compatibility/2006">
              <mc:Choice xmlns:v="urn:schemas-microsoft-com:vml" Requires="v">
                <p:oleObj name="Ecuación" r:id="rId3" imgW="711000" imgH="495000" progId="Equation.3">
                  <p:embed/>
                </p:oleObj>
              </mc:Choice>
              <mc:Fallback>
                <p:oleObj name="Ecuación" r:id="rId3" imgW="711000" imgH="495000" progId="Equation.3">
                  <p:embed/>
                  <p:pic>
                    <p:nvPicPr>
                      <p:cNvPr id="252930" name="Object 2">
                        <a:extLst>
                          <a:ext uri="{FF2B5EF4-FFF2-40B4-BE49-F238E27FC236}">
                            <a16:creationId xmlns:a16="http://schemas.microsoft.com/office/drawing/2014/main" id="{16569FB8-E0F6-4013-8A4D-DB04BC94C9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4325" y="3933825"/>
                        <a:ext cx="1357313" cy="1028700"/>
                      </a:xfrm>
                      <a:prstGeom prst="rect">
                        <a:avLst/>
                      </a:prstGeom>
                      <a:solidFill>
                        <a:srgbClr val="CCFFFF"/>
                      </a:solidFill>
                      <a:ln w="28575">
                        <a:solidFill>
                          <a:srgbClr val="00CC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52931" name="Object 3">
            <a:extLst>
              <a:ext uri="{FF2B5EF4-FFF2-40B4-BE49-F238E27FC236}">
                <a16:creationId xmlns:a16="http://schemas.microsoft.com/office/drawing/2014/main" id="{0710A0E2-EB59-4727-86A2-3124FCD5E962}"/>
              </a:ext>
            </a:extLst>
          </p:cNvPr>
          <p:cNvGraphicFramePr>
            <a:graphicFrameLocks noChangeAspect="1"/>
          </p:cNvGraphicFramePr>
          <p:nvPr/>
        </p:nvGraphicFramePr>
        <p:xfrm>
          <a:off x="2093913" y="2373313"/>
          <a:ext cx="5646737" cy="1128712"/>
        </p:xfrm>
        <a:graphic>
          <a:graphicData uri="http://schemas.openxmlformats.org/presentationml/2006/ole">
            <mc:AlternateContent xmlns:mc="http://schemas.openxmlformats.org/markup-compatibility/2006">
              <mc:Choice xmlns:v="urn:schemas-microsoft-com:vml" Requires="v">
                <p:oleObj name="Ecuación" r:id="rId5" imgW="2806560" imgH="609480" progId="Equation.3">
                  <p:embed/>
                </p:oleObj>
              </mc:Choice>
              <mc:Fallback>
                <p:oleObj name="Ecuación" r:id="rId5" imgW="2806560" imgH="609480" progId="Equation.3">
                  <p:embed/>
                  <p:pic>
                    <p:nvPicPr>
                      <p:cNvPr id="252931" name="Object 3">
                        <a:extLst>
                          <a:ext uri="{FF2B5EF4-FFF2-40B4-BE49-F238E27FC236}">
                            <a16:creationId xmlns:a16="http://schemas.microsoft.com/office/drawing/2014/main" id="{0710A0E2-EB59-4727-86A2-3124FCD5E9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3913" y="2373313"/>
                        <a:ext cx="5646737" cy="1128712"/>
                      </a:xfrm>
                      <a:prstGeom prst="rect">
                        <a:avLst/>
                      </a:prstGeom>
                      <a:solidFill>
                        <a:srgbClr val="CCFFCC"/>
                      </a:solidFill>
                      <a:ln w="28575">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2933" name="Rectangle 5">
            <a:extLst>
              <a:ext uri="{FF2B5EF4-FFF2-40B4-BE49-F238E27FC236}">
                <a16:creationId xmlns:a16="http://schemas.microsoft.com/office/drawing/2014/main" id="{8EAF8F56-D3FB-49DE-A6D3-7A1F0889D045}"/>
              </a:ext>
            </a:extLst>
          </p:cNvPr>
          <p:cNvSpPr>
            <a:spLocks noChangeArrowheads="1"/>
          </p:cNvSpPr>
          <p:nvPr/>
        </p:nvSpPr>
        <p:spPr bwMode="auto">
          <a:xfrm>
            <a:off x="611188" y="749300"/>
            <a:ext cx="76120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eaLnBrk="0" hangingPunct="0"/>
            <a:r>
              <a:rPr lang="es-ES_tradnl" altLang="es-AR" sz="2800">
                <a:solidFill>
                  <a:schemeClr val="hlink"/>
                </a:solidFill>
              </a:rPr>
              <a:t>Utilizando la ecuación de los gases ideales:</a:t>
            </a:r>
            <a:r>
              <a:rPr lang="es-ES_tradnl" altLang="es-AR" sz="2800"/>
              <a:t> </a:t>
            </a:r>
            <a:endParaRPr lang="es-ES_tradnl" altLang="es-AR" sz="4400"/>
          </a:p>
        </p:txBody>
      </p:sp>
      <p:sp>
        <p:nvSpPr>
          <p:cNvPr id="252934" name="Text Box 6">
            <a:extLst>
              <a:ext uri="{FF2B5EF4-FFF2-40B4-BE49-F238E27FC236}">
                <a16:creationId xmlns:a16="http://schemas.microsoft.com/office/drawing/2014/main" id="{23FD55EC-B419-4DAF-88E7-F4E42C2DD733}"/>
              </a:ext>
            </a:extLst>
          </p:cNvPr>
          <p:cNvSpPr txBox="1">
            <a:spLocks noChangeArrowheads="1"/>
          </p:cNvSpPr>
          <p:nvPr/>
        </p:nvSpPr>
        <p:spPr bwMode="auto">
          <a:xfrm>
            <a:off x="3635375" y="1557338"/>
            <a:ext cx="3097213" cy="476250"/>
          </a:xfrm>
          <a:prstGeom prst="rect">
            <a:avLst/>
          </a:prstGeom>
          <a:solidFill>
            <a:srgbClr val="FFFFCC"/>
          </a:solidFill>
          <a:ln w="19050">
            <a:solidFill>
              <a:schemeClr val="hlink"/>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s-ES_tradnl" altLang="es-AR" sz="2400" b="1">
                <a:solidFill>
                  <a:schemeClr val="hlink"/>
                </a:solidFill>
              </a:rPr>
              <a:t>PV = nRT</a:t>
            </a:r>
          </a:p>
        </p:txBody>
      </p:sp>
      <p:graphicFrame>
        <p:nvGraphicFramePr>
          <p:cNvPr id="252935" name="Object 7">
            <a:extLst>
              <a:ext uri="{FF2B5EF4-FFF2-40B4-BE49-F238E27FC236}">
                <a16:creationId xmlns:a16="http://schemas.microsoft.com/office/drawing/2014/main" id="{6E2EC512-7B27-4159-800C-2665804D1E46}"/>
              </a:ext>
            </a:extLst>
          </p:cNvPr>
          <p:cNvGraphicFramePr>
            <a:graphicFrameLocks noGrp="1" noChangeAspect="1"/>
          </p:cNvGraphicFramePr>
          <p:nvPr>
            <p:ph/>
          </p:nvPr>
        </p:nvGraphicFramePr>
        <p:xfrm>
          <a:off x="539750" y="4445000"/>
          <a:ext cx="1657350" cy="928688"/>
        </p:xfrm>
        <a:graphic>
          <a:graphicData uri="http://schemas.openxmlformats.org/presentationml/2006/ole">
            <mc:AlternateContent xmlns:mc="http://schemas.openxmlformats.org/markup-compatibility/2006">
              <mc:Choice xmlns:v="urn:schemas-microsoft-com:vml" Requires="v">
                <p:oleObj name="Ecuación" r:id="rId7" imgW="838080" imgH="469800" progId="Equation.3">
                  <p:embed/>
                </p:oleObj>
              </mc:Choice>
              <mc:Fallback>
                <p:oleObj name="Ecuación" r:id="rId7" imgW="838080" imgH="469800" progId="Equation.3">
                  <p:embed/>
                  <p:pic>
                    <p:nvPicPr>
                      <p:cNvPr id="252935" name="Object 7">
                        <a:extLst>
                          <a:ext uri="{FF2B5EF4-FFF2-40B4-BE49-F238E27FC236}">
                            <a16:creationId xmlns:a16="http://schemas.microsoft.com/office/drawing/2014/main" id="{6E2EC512-7B27-4159-800C-2665804D1E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4445000"/>
                        <a:ext cx="1657350" cy="928688"/>
                      </a:xfrm>
                      <a:prstGeom prst="rect">
                        <a:avLst/>
                      </a:prstGeom>
                      <a:solidFill>
                        <a:srgbClr val="CCFFCC"/>
                      </a:solidFill>
                      <a:ln w="19050" cmpd="sng">
                        <a:solidFill>
                          <a:srgbClr val="33CC3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52938" name="Rectangle 10">
            <a:extLst>
              <a:ext uri="{FF2B5EF4-FFF2-40B4-BE49-F238E27FC236}">
                <a16:creationId xmlns:a16="http://schemas.microsoft.com/office/drawing/2014/main" id="{ED0627BF-A338-4F0B-BEAB-FE7AAF082AA2}"/>
              </a:ext>
            </a:extLst>
          </p:cNvPr>
          <p:cNvSpPr>
            <a:spLocks noChangeArrowheads="1"/>
          </p:cNvSpPr>
          <p:nvPr/>
        </p:nvSpPr>
        <p:spPr bwMode="auto">
          <a:xfrm>
            <a:off x="0" y="3009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52937" name="Object 9">
            <a:extLst>
              <a:ext uri="{FF2B5EF4-FFF2-40B4-BE49-F238E27FC236}">
                <a16:creationId xmlns:a16="http://schemas.microsoft.com/office/drawing/2014/main" id="{FAFCCB63-20E4-418B-B397-C9DF8A518FD8}"/>
              </a:ext>
            </a:extLst>
          </p:cNvPr>
          <p:cNvGraphicFramePr>
            <a:graphicFrameLocks noChangeAspect="1"/>
          </p:cNvGraphicFramePr>
          <p:nvPr/>
        </p:nvGraphicFramePr>
        <p:xfrm>
          <a:off x="4976813" y="4291013"/>
          <a:ext cx="3051175" cy="1055687"/>
        </p:xfrm>
        <a:graphic>
          <a:graphicData uri="http://schemas.openxmlformats.org/presentationml/2006/ole">
            <mc:AlternateContent xmlns:mc="http://schemas.openxmlformats.org/markup-compatibility/2006">
              <mc:Choice xmlns:v="urn:schemas-microsoft-com:vml" Requires="v">
                <p:oleObj name="Ecuación" r:id="rId9" imgW="1358640" imgH="469800" progId="Equation.3">
                  <p:embed/>
                </p:oleObj>
              </mc:Choice>
              <mc:Fallback>
                <p:oleObj name="Ecuación" r:id="rId9" imgW="1358640" imgH="469800" progId="Equation.3">
                  <p:embed/>
                  <p:pic>
                    <p:nvPicPr>
                      <p:cNvPr id="252937" name="Object 9">
                        <a:extLst>
                          <a:ext uri="{FF2B5EF4-FFF2-40B4-BE49-F238E27FC236}">
                            <a16:creationId xmlns:a16="http://schemas.microsoft.com/office/drawing/2014/main" id="{FAFCCB63-20E4-418B-B397-C9DF8A518F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76813" y="4291013"/>
                        <a:ext cx="3051175" cy="1055687"/>
                      </a:xfrm>
                      <a:prstGeom prst="rect">
                        <a:avLst/>
                      </a:prstGeom>
                      <a:solidFill>
                        <a:srgbClr val="CCFFCC"/>
                      </a:solidFill>
                      <a:ln w="28575">
                        <a:solidFill>
                          <a:srgbClr val="33CC33"/>
                        </a:solidFill>
                        <a:miter lim="800000"/>
                        <a:headEnd/>
                        <a:tailEnd/>
                      </a:ln>
                    </p:spPr>
                  </p:pic>
                </p:oleObj>
              </mc:Fallback>
            </mc:AlternateContent>
          </a:graphicData>
        </a:graphic>
      </p:graphicFrame>
      <p:sp>
        <p:nvSpPr>
          <p:cNvPr id="252939" name="Rectangle 11">
            <a:extLst>
              <a:ext uri="{FF2B5EF4-FFF2-40B4-BE49-F238E27FC236}">
                <a16:creationId xmlns:a16="http://schemas.microsoft.com/office/drawing/2014/main" id="{5EEE2FB8-D825-4D8F-9A51-A4DD777281F7}"/>
              </a:ext>
            </a:extLst>
          </p:cNvPr>
          <p:cNvSpPr>
            <a:spLocks noChangeArrowheads="1"/>
          </p:cNvSpPr>
          <p:nvPr/>
        </p:nvSpPr>
        <p:spPr bwMode="auto">
          <a:xfrm>
            <a:off x="669925" y="2133600"/>
            <a:ext cx="1301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ES_tradnl" altLang="es-AR" b="1"/>
              <a:t>Se tendrá:</a:t>
            </a:r>
          </a:p>
        </p:txBody>
      </p:sp>
      <p:sp>
        <p:nvSpPr>
          <p:cNvPr id="252940" name="Rectangle 12">
            <a:extLst>
              <a:ext uri="{FF2B5EF4-FFF2-40B4-BE49-F238E27FC236}">
                <a16:creationId xmlns:a16="http://schemas.microsoft.com/office/drawing/2014/main" id="{3294DF82-D7BF-4ED7-950A-F244DB162889}"/>
              </a:ext>
            </a:extLst>
          </p:cNvPr>
          <p:cNvSpPr>
            <a:spLocks noChangeArrowheads="1"/>
          </p:cNvSpPr>
          <p:nvPr/>
        </p:nvSpPr>
        <p:spPr bwMode="auto">
          <a:xfrm>
            <a:off x="5651500" y="4076700"/>
            <a:ext cx="1296988" cy="1657350"/>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252941" name="AutoShape 13">
            <a:extLst>
              <a:ext uri="{FF2B5EF4-FFF2-40B4-BE49-F238E27FC236}">
                <a16:creationId xmlns:a16="http://schemas.microsoft.com/office/drawing/2014/main" id="{98A97FD2-6A3F-4D51-AADB-CAD4C1ADAB1D}"/>
              </a:ext>
            </a:extLst>
          </p:cNvPr>
          <p:cNvSpPr>
            <a:spLocks noChangeArrowheads="1"/>
          </p:cNvSpPr>
          <p:nvPr/>
        </p:nvSpPr>
        <p:spPr bwMode="auto">
          <a:xfrm rot="5400000">
            <a:off x="3095626" y="2960687"/>
            <a:ext cx="792162" cy="6481763"/>
          </a:xfrm>
          <a:prstGeom prst="curvedLeftArrow">
            <a:avLst>
              <a:gd name="adj1" fmla="val 91559"/>
              <a:gd name="adj2" fmla="val 317256"/>
              <a:gd name="adj3" fmla="val 40880"/>
            </a:avLst>
          </a:prstGeom>
          <a:noFill/>
          <a:ln w="5715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Tree>
    <p:extLst>
      <p:ext uri="{BB962C8B-B14F-4D97-AF65-F5344CB8AC3E}">
        <p14:creationId xmlns:p14="http://schemas.microsoft.com/office/powerpoint/2010/main" val="2917789626"/>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anim calcmode="lin" valueType="num">
                                      <p:cBhvr>
                                        <p:cTn id="7" dur="1000" fill="hold"/>
                                        <p:tgtEl>
                                          <p:spTgt spid="252934"/>
                                        </p:tgtEl>
                                        <p:attrNameLst>
                                          <p:attrName>ppt_w</p:attrName>
                                        </p:attrNameLst>
                                      </p:cBhvr>
                                      <p:tavLst>
                                        <p:tav tm="0">
                                          <p:val>
                                            <p:strVal val="#ppt_w*0.70"/>
                                          </p:val>
                                        </p:tav>
                                        <p:tav tm="100000">
                                          <p:val>
                                            <p:strVal val="#ppt_w"/>
                                          </p:val>
                                        </p:tav>
                                      </p:tavLst>
                                    </p:anim>
                                    <p:anim calcmode="lin" valueType="num">
                                      <p:cBhvr>
                                        <p:cTn id="8" dur="1000" fill="hold"/>
                                        <p:tgtEl>
                                          <p:spTgt spid="252934"/>
                                        </p:tgtEl>
                                        <p:attrNameLst>
                                          <p:attrName>ppt_h</p:attrName>
                                        </p:attrNameLst>
                                      </p:cBhvr>
                                      <p:tavLst>
                                        <p:tav tm="0">
                                          <p:val>
                                            <p:strVal val="#ppt_h"/>
                                          </p:val>
                                        </p:tav>
                                        <p:tav tm="100000">
                                          <p:val>
                                            <p:strVal val="#ppt_h"/>
                                          </p:val>
                                        </p:tav>
                                      </p:tavLst>
                                    </p:anim>
                                    <p:animEffect transition="in" filter="fade">
                                      <p:cBhvr>
                                        <p:cTn id="9" dur="1000"/>
                                        <p:tgtEl>
                                          <p:spTgt spid="2529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52939"/>
                                        </p:tgtEl>
                                        <p:attrNameLst>
                                          <p:attrName>style.visibility</p:attrName>
                                        </p:attrNameLst>
                                      </p:cBhvr>
                                      <p:to>
                                        <p:strVal val="visible"/>
                                      </p:to>
                                    </p:set>
                                    <p:anim calcmode="lin" valueType="num">
                                      <p:cBhvr>
                                        <p:cTn id="14" dur="1000" fill="hold"/>
                                        <p:tgtEl>
                                          <p:spTgt spid="252939"/>
                                        </p:tgtEl>
                                        <p:attrNameLst>
                                          <p:attrName>ppt_w</p:attrName>
                                        </p:attrNameLst>
                                      </p:cBhvr>
                                      <p:tavLst>
                                        <p:tav tm="0">
                                          <p:val>
                                            <p:strVal val="#ppt_w*0.70"/>
                                          </p:val>
                                        </p:tav>
                                        <p:tav tm="100000">
                                          <p:val>
                                            <p:strVal val="#ppt_w"/>
                                          </p:val>
                                        </p:tav>
                                      </p:tavLst>
                                    </p:anim>
                                    <p:anim calcmode="lin" valueType="num">
                                      <p:cBhvr>
                                        <p:cTn id="15" dur="1000" fill="hold"/>
                                        <p:tgtEl>
                                          <p:spTgt spid="252939"/>
                                        </p:tgtEl>
                                        <p:attrNameLst>
                                          <p:attrName>ppt_h</p:attrName>
                                        </p:attrNameLst>
                                      </p:cBhvr>
                                      <p:tavLst>
                                        <p:tav tm="0">
                                          <p:val>
                                            <p:strVal val="#ppt_h"/>
                                          </p:val>
                                        </p:tav>
                                        <p:tav tm="100000">
                                          <p:val>
                                            <p:strVal val="#ppt_h"/>
                                          </p:val>
                                        </p:tav>
                                      </p:tavLst>
                                    </p:anim>
                                    <p:animEffect transition="in" filter="fade">
                                      <p:cBhvr>
                                        <p:cTn id="16" dur="1000"/>
                                        <p:tgtEl>
                                          <p:spTgt spid="25293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52931"/>
                                        </p:tgtEl>
                                        <p:attrNameLst>
                                          <p:attrName>style.visibility</p:attrName>
                                        </p:attrNameLst>
                                      </p:cBhvr>
                                      <p:to>
                                        <p:strVal val="visible"/>
                                      </p:to>
                                    </p:set>
                                    <p:anim calcmode="lin" valueType="num">
                                      <p:cBhvr>
                                        <p:cTn id="21" dur="1000" fill="hold"/>
                                        <p:tgtEl>
                                          <p:spTgt spid="252931"/>
                                        </p:tgtEl>
                                        <p:attrNameLst>
                                          <p:attrName>ppt_w</p:attrName>
                                        </p:attrNameLst>
                                      </p:cBhvr>
                                      <p:tavLst>
                                        <p:tav tm="0">
                                          <p:val>
                                            <p:strVal val="#ppt_w*0.70"/>
                                          </p:val>
                                        </p:tav>
                                        <p:tav tm="100000">
                                          <p:val>
                                            <p:strVal val="#ppt_w"/>
                                          </p:val>
                                        </p:tav>
                                      </p:tavLst>
                                    </p:anim>
                                    <p:anim calcmode="lin" valueType="num">
                                      <p:cBhvr>
                                        <p:cTn id="22" dur="1000" fill="hold"/>
                                        <p:tgtEl>
                                          <p:spTgt spid="252931"/>
                                        </p:tgtEl>
                                        <p:attrNameLst>
                                          <p:attrName>ppt_h</p:attrName>
                                        </p:attrNameLst>
                                      </p:cBhvr>
                                      <p:tavLst>
                                        <p:tav tm="0">
                                          <p:val>
                                            <p:strVal val="#ppt_h"/>
                                          </p:val>
                                        </p:tav>
                                        <p:tav tm="100000">
                                          <p:val>
                                            <p:strVal val="#ppt_h"/>
                                          </p:val>
                                        </p:tav>
                                      </p:tavLst>
                                    </p:anim>
                                    <p:animEffect transition="in" filter="fade">
                                      <p:cBhvr>
                                        <p:cTn id="23" dur="1000"/>
                                        <p:tgtEl>
                                          <p:spTgt spid="2529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52935"/>
                                        </p:tgtEl>
                                        <p:attrNameLst>
                                          <p:attrName>style.visibility</p:attrName>
                                        </p:attrNameLst>
                                      </p:cBhvr>
                                      <p:to>
                                        <p:strVal val="visible"/>
                                      </p:to>
                                    </p:set>
                                    <p:anim calcmode="lin" valueType="num">
                                      <p:cBhvr>
                                        <p:cTn id="28" dur="1000" fill="hold"/>
                                        <p:tgtEl>
                                          <p:spTgt spid="252935"/>
                                        </p:tgtEl>
                                        <p:attrNameLst>
                                          <p:attrName>ppt_w</p:attrName>
                                        </p:attrNameLst>
                                      </p:cBhvr>
                                      <p:tavLst>
                                        <p:tav tm="0">
                                          <p:val>
                                            <p:strVal val="#ppt_w*0.70"/>
                                          </p:val>
                                        </p:tav>
                                        <p:tav tm="100000">
                                          <p:val>
                                            <p:strVal val="#ppt_w"/>
                                          </p:val>
                                        </p:tav>
                                      </p:tavLst>
                                    </p:anim>
                                    <p:anim calcmode="lin" valueType="num">
                                      <p:cBhvr>
                                        <p:cTn id="29" dur="1000" fill="hold"/>
                                        <p:tgtEl>
                                          <p:spTgt spid="252935"/>
                                        </p:tgtEl>
                                        <p:attrNameLst>
                                          <p:attrName>ppt_h</p:attrName>
                                        </p:attrNameLst>
                                      </p:cBhvr>
                                      <p:tavLst>
                                        <p:tav tm="0">
                                          <p:val>
                                            <p:strVal val="#ppt_h"/>
                                          </p:val>
                                        </p:tav>
                                        <p:tav tm="100000">
                                          <p:val>
                                            <p:strVal val="#ppt_h"/>
                                          </p:val>
                                        </p:tav>
                                      </p:tavLst>
                                    </p:anim>
                                    <p:animEffect transition="in" filter="fade">
                                      <p:cBhvr>
                                        <p:cTn id="30" dur="1000"/>
                                        <p:tgtEl>
                                          <p:spTgt spid="25293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52930"/>
                                        </p:tgtEl>
                                        <p:attrNameLst>
                                          <p:attrName>style.visibility</p:attrName>
                                        </p:attrNameLst>
                                      </p:cBhvr>
                                      <p:to>
                                        <p:strVal val="visible"/>
                                      </p:to>
                                    </p:set>
                                    <p:anim calcmode="lin" valueType="num">
                                      <p:cBhvr>
                                        <p:cTn id="35" dur="1000" fill="hold"/>
                                        <p:tgtEl>
                                          <p:spTgt spid="252930"/>
                                        </p:tgtEl>
                                        <p:attrNameLst>
                                          <p:attrName>ppt_w</p:attrName>
                                        </p:attrNameLst>
                                      </p:cBhvr>
                                      <p:tavLst>
                                        <p:tav tm="0">
                                          <p:val>
                                            <p:strVal val="#ppt_w*0.70"/>
                                          </p:val>
                                        </p:tav>
                                        <p:tav tm="100000">
                                          <p:val>
                                            <p:strVal val="#ppt_w"/>
                                          </p:val>
                                        </p:tav>
                                      </p:tavLst>
                                    </p:anim>
                                    <p:anim calcmode="lin" valueType="num">
                                      <p:cBhvr>
                                        <p:cTn id="36" dur="1000" fill="hold"/>
                                        <p:tgtEl>
                                          <p:spTgt spid="252930"/>
                                        </p:tgtEl>
                                        <p:attrNameLst>
                                          <p:attrName>ppt_h</p:attrName>
                                        </p:attrNameLst>
                                      </p:cBhvr>
                                      <p:tavLst>
                                        <p:tav tm="0">
                                          <p:val>
                                            <p:strVal val="#ppt_h"/>
                                          </p:val>
                                        </p:tav>
                                        <p:tav tm="100000">
                                          <p:val>
                                            <p:strVal val="#ppt_h"/>
                                          </p:val>
                                        </p:tav>
                                      </p:tavLst>
                                    </p:anim>
                                    <p:animEffect transition="in" filter="fade">
                                      <p:cBhvr>
                                        <p:cTn id="37" dur="1000"/>
                                        <p:tgtEl>
                                          <p:spTgt spid="25293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252937"/>
                                        </p:tgtEl>
                                        <p:attrNameLst>
                                          <p:attrName>style.visibility</p:attrName>
                                        </p:attrNameLst>
                                      </p:cBhvr>
                                      <p:to>
                                        <p:strVal val="visible"/>
                                      </p:to>
                                    </p:set>
                                    <p:anim calcmode="lin" valueType="num">
                                      <p:cBhvr>
                                        <p:cTn id="42" dur="1000" fill="hold"/>
                                        <p:tgtEl>
                                          <p:spTgt spid="252937"/>
                                        </p:tgtEl>
                                        <p:attrNameLst>
                                          <p:attrName>ppt_w</p:attrName>
                                        </p:attrNameLst>
                                      </p:cBhvr>
                                      <p:tavLst>
                                        <p:tav tm="0">
                                          <p:val>
                                            <p:strVal val="#ppt_w*0.70"/>
                                          </p:val>
                                        </p:tav>
                                        <p:tav tm="100000">
                                          <p:val>
                                            <p:strVal val="#ppt_w"/>
                                          </p:val>
                                        </p:tav>
                                      </p:tavLst>
                                    </p:anim>
                                    <p:anim calcmode="lin" valueType="num">
                                      <p:cBhvr>
                                        <p:cTn id="43" dur="1000" fill="hold"/>
                                        <p:tgtEl>
                                          <p:spTgt spid="252937"/>
                                        </p:tgtEl>
                                        <p:attrNameLst>
                                          <p:attrName>ppt_h</p:attrName>
                                        </p:attrNameLst>
                                      </p:cBhvr>
                                      <p:tavLst>
                                        <p:tav tm="0">
                                          <p:val>
                                            <p:strVal val="#ppt_h"/>
                                          </p:val>
                                        </p:tav>
                                        <p:tav tm="100000">
                                          <p:val>
                                            <p:strVal val="#ppt_h"/>
                                          </p:val>
                                        </p:tav>
                                      </p:tavLst>
                                    </p:anim>
                                    <p:animEffect transition="in" filter="fade">
                                      <p:cBhvr>
                                        <p:cTn id="44" dur="1000"/>
                                        <p:tgtEl>
                                          <p:spTgt spid="25293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nodeType="clickEffect">
                                  <p:stCondLst>
                                    <p:cond delay="0"/>
                                  </p:stCondLst>
                                  <p:childTnLst>
                                    <p:set>
                                      <p:cBhvr>
                                        <p:cTn id="48" dur="1" fill="hold">
                                          <p:stCondLst>
                                            <p:cond delay="0"/>
                                          </p:stCondLst>
                                        </p:cTn>
                                        <p:tgtEl>
                                          <p:spTgt spid="252940"/>
                                        </p:tgtEl>
                                        <p:attrNameLst>
                                          <p:attrName>style.visibility</p:attrName>
                                        </p:attrNameLst>
                                      </p:cBhvr>
                                      <p:to>
                                        <p:strVal val="visible"/>
                                      </p:to>
                                    </p:set>
                                    <p:anim calcmode="lin" valueType="num">
                                      <p:cBhvr>
                                        <p:cTn id="49" dur="1000" fill="hold"/>
                                        <p:tgtEl>
                                          <p:spTgt spid="252940"/>
                                        </p:tgtEl>
                                        <p:attrNameLst>
                                          <p:attrName>ppt_w</p:attrName>
                                        </p:attrNameLst>
                                      </p:cBhvr>
                                      <p:tavLst>
                                        <p:tav tm="0">
                                          <p:val>
                                            <p:strVal val="#ppt_w*0.70"/>
                                          </p:val>
                                        </p:tav>
                                        <p:tav tm="100000">
                                          <p:val>
                                            <p:strVal val="#ppt_w"/>
                                          </p:val>
                                        </p:tav>
                                      </p:tavLst>
                                    </p:anim>
                                    <p:anim calcmode="lin" valueType="num">
                                      <p:cBhvr>
                                        <p:cTn id="50" dur="1000" fill="hold"/>
                                        <p:tgtEl>
                                          <p:spTgt spid="252940"/>
                                        </p:tgtEl>
                                        <p:attrNameLst>
                                          <p:attrName>ppt_h</p:attrName>
                                        </p:attrNameLst>
                                      </p:cBhvr>
                                      <p:tavLst>
                                        <p:tav tm="0">
                                          <p:val>
                                            <p:strVal val="#ppt_h"/>
                                          </p:val>
                                        </p:tav>
                                        <p:tav tm="100000">
                                          <p:val>
                                            <p:strVal val="#ppt_h"/>
                                          </p:val>
                                        </p:tav>
                                      </p:tavLst>
                                    </p:anim>
                                    <p:animEffect transition="in" filter="fade">
                                      <p:cBhvr>
                                        <p:cTn id="51" dur="1000"/>
                                        <p:tgtEl>
                                          <p:spTgt spid="252940"/>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252941"/>
                                        </p:tgtEl>
                                        <p:attrNameLst>
                                          <p:attrName>style.visibility</p:attrName>
                                        </p:attrNameLst>
                                      </p:cBhvr>
                                      <p:to>
                                        <p:strVal val="visible"/>
                                      </p:to>
                                    </p:set>
                                    <p:anim calcmode="lin" valueType="num">
                                      <p:cBhvr>
                                        <p:cTn id="56" dur="1000" fill="hold"/>
                                        <p:tgtEl>
                                          <p:spTgt spid="252941"/>
                                        </p:tgtEl>
                                        <p:attrNameLst>
                                          <p:attrName>ppt_w</p:attrName>
                                        </p:attrNameLst>
                                      </p:cBhvr>
                                      <p:tavLst>
                                        <p:tav tm="0">
                                          <p:val>
                                            <p:strVal val="#ppt_w*0.70"/>
                                          </p:val>
                                        </p:tav>
                                        <p:tav tm="100000">
                                          <p:val>
                                            <p:strVal val="#ppt_w"/>
                                          </p:val>
                                        </p:tav>
                                      </p:tavLst>
                                    </p:anim>
                                    <p:anim calcmode="lin" valueType="num">
                                      <p:cBhvr>
                                        <p:cTn id="57" dur="1000" fill="hold"/>
                                        <p:tgtEl>
                                          <p:spTgt spid="252941"/>
                                        </p:tgtEl>
                                        <p:attrNameLst>
                                          <p:attrName>ppt_h</p:attrName>
                                        </p:attrNameLst>
                                      </p:cBhvr>
                                      <p:tavLst>
                                        <p:tav tm="0">
                                          <p:val>
                                            <p:strVal val="#ppt_h"/>
                                          </p:val>
                                        </p:tav>
                                        <p:tav tm="100000">
                                          <p:val>
                                            <p:strVal val="#ppt_h"/>
                                          </p:val>
                                        </p:tav>
                                      </p:tavLst>
                                    </p:anim>
                                    <p:animEffect transition="in" filter="fade">
                                      <p:cBhvr>
                                        <p:cTn id="58" dur="1000"/>
                                        <p:tgtEl>
                                          <p:spTgt spid="2529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4" grpId="0" animBg="1"/>
      <p:bldP spid="25293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número de diapositiva 6">
            <a:extLst>
              <a:ext uri="{FF2B5EF4-FFF2-40B4-BE49-F238E27FC236}">
                <a16:creationId xmlns:a16="http://schemas.microsoft.com/office/drawing/2014/main" id="{755E1A65-6120-43FB-BA3D-530B37CC4B62}"/>
              </a:ext>
            </a:extLst>
          </p:cNvPr>
          <p:cNvSpPr>
            <a:spLocks noGrp="1"/>
          </p:cNvSpPr>
          <p:nvPr>
            <p:ph type="sldNum" sz="quarter" idx="12"/>
          </p:nvPr>
        </p:nvSpPr>
        <p:spPr/>
        <p:txBody>
          <a:bodyPr/>
          <a:lstStyle/>
          <a:p>
            <a:fld id="{A4BA6258-2AB8-47E8-B2E8-C0BE6AE4FCDE}" type="slidenum">
              <a:rPr lang="es-ES" altLang="es-AR"/>
              <a:pPr/>
              <a:t>13</a:t>
            </a:fld>
            <a:endParaRPr lang="es-ES" altLang="es-AR"/>
          </a:p>
        </p:txBody>
      </p:sp>
      <p:graphicFrame>
        <p:nvGraphicFramePr>
          <p:cNvPr id="275460" name="Object 4">
            <a:extLst>
              <a:ext uri="{FF2B5EF4-FFF2-40B4-BE49-F238E27FC236}">
                <a16:creationId xmlns:a16="http://schemas.microsoft.com/office/drawing/2014/main" id="{7420797F-D2CF-4A37-98A6-2B2B5EA3BBA9}"/>
              </a:ext>
            </a:extLst>
          </p:cNvPr>
          <p:cNvGraphicFramePr>
            <a:graphicFrameLocks noGrp="1" noChangeAspect="1"/>
          </p:cNvGraphicFramePr>
          <p:nvPr>
            <p:ph sz="half" idx="1"/>
          </p:nvPr>
        </p:nvGraphicFramePr>
        <p:xfrm>
          <a:off x="738188" y="1557338"/>
          <a:ext cx="3994150" cy="1368425"/>
        </p:xfrm>
        <a:graphic>
          <a:graphicData uri="http://schemas.openxmlformats.org/presentationml/2006/ole">
            <mc:AlternateContent xmlns:mc="http://schemas.openxmlformats.org/markup-compatibility/2006">
              <mc:Choice xmlns:v="urn:schemas-microsoft-com:vml" Requires="v">
                <p:oleObj name="Ecuación" r:id="rId2" imgW="1371600" imgH="469800" progId="Equation.3">
                  <p:embed/>
                </p:oleObj>
              </mc:Choice>
              <mc:Fallback>
                <p:oleObj name="Ecuación" r:id="rId2" imgW="1371600" imgH="469800" progId="Equation.3">
                  <p:embed/>
                  <p:pic>
                    <p:nvPicPr>
                      <p:cNvPr id="275460" name="Object 4">
                        <a:extLst>
                          <a:ext uri="{FF2B5EF4-FFF2-40B4-BE49-F238E27FC236}">
                            <a16:creationId xmlns:a16="http://schemas.microsoft.com/office/drawing/2014/main" id="{7420797F-D2CF-4A37-98A6-2B2B5EA3BB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1557338"/>
                        <a:ext cx="3994150" cy="1368425"/>
                      </a:xfrm>
                      <a:prstGeom prst="rect">
                        <a:avLst/>
                      </a:prstGeom>
                      <a:solidFill>
                        <a:srgbClr val="CCFFCC"/>
                      </a:solidFill>
                      <a:ln w="28575" cmpd="sng">
                        <a:solidFill>
                          <a:srgbClr val="008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5463" name="Object 7">
            <a:extLst>
              <a:ext uri="{FF2B5EF4-FFF2-40B4-BE49-F238E27FC236}">
                <a16:creationId xmlns:a16="http://schemas.microsoft.com/office/drawing/2014/main" id="{8A494125-FD3F-4493-9802-4B6A2FBE196B}"/>
              </a:ext>
            </a:extLst>
          </p:cNvPr>
          <p:cNvGraphicFramePr>
            <a:graphicFrameLocks noGrp="1" noChangeAspect="1"/>
          </p:cNvGraphicFramePr>
          <p:nvPr>
            <p:ph sz="half" idx="2"/>
          </p:nvPr>
        </p:nvGraphicFramePr>
        <p:xfrm>
          <a:off x="2627313" y="3789363"/>
          <a:ext cx="5184775" cy="992187"/>
        </p:xfrm>
        <a:graphic>
          <a:graphicData uri="http://schemas.openxmlformats.org/presentationml/2006/ole">
            <mc:AlternateContent xmlns:mc="http://schemas.openxmlformats.org/markup-compatibility/2006">
              <mc:Choice xmlns:v="urn:schemas-microsoft-com:vml" Requires="v">
                <p:oleObj name="Ecuación" r:id="rId4" imgW="1193760" imgH="228600" progId="Equation.3">
                  <p:embed/>
                </p:oleObj>
              </mc:Choice>
              <mc:Fallback>
                <p:oleObj name="Ecuación" r:id="rId4" imgW="1193760" imgH="228600" progId="Equation.3">
                  <p:embed/>
                  <p:pic>
                    <p:nvPicPr>
                      <p:cNvPr id="275463" name="Object 7">
                        <a:extLst>
                          <a:ext uri="{FF2B5EF4-FFF2-40B4-BE49-F238E27FC236}">
                            <a16:creationId xmlns:a16="http://schemas.microsoft.com/office/drawing/2014/main" id="{8A494125-FD3F-4493-9802-4B6A2FBE19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313" y="3789363"/>
                        <a:ext cx="5184775" cy="992187"/>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5467" name="AutoShape 11">
            <a:extLst>
              <a:ext uri="{FF2B5EF4-FFF2-40B4-BE49-F238E27FC236}">
                <a16:creationId xmlns:a16="http://schemas.microsoft.com/office/drawing/2014/main" id="{102E91F8-4F04-44F8-92DB-1841A8826316}"/>
              </a:ext>
            </a:extLst>
          </p:cNvPr>
          <p:cNvSpPr>
            <a:spLocks noChangeArrowheads="1"/>
          </p:cNvSpPr>
          <p:nvPr/>
        </p:nvSpPr>
        <p:spPr bwMode="auto">
          <a:xfrm rot="5400000">
            <a:off x="5219700" y="1052513"/>
            <a:ext cx="2232025" cy="3384550"/>
          </a:xfrm>
          <a:custGeom>
            <a:avLst/>
            <a:gdLst>
              <a:gd name="G0" fmla="+- 15132 0 0"/>
              <a:gd name="G1" fmla="+- 5042 0 0"/>
              <a:gd name="G2" fmla="+- 12158 0 5042"/>
              <a:gd name="G3" fmla="+- G2 0 5042"/>
              <a:gd name="G4" fmla="*/ G3 32768 32059"/>
              <a:gd name="G5" fmla="*/ G4 1 2"/>
              <a:gd name="G6" fmla="+- 21600 0 15132"/>
              <a:gd name="G7" fmla="*/ G6 5042 6079"/>
              <a:gd name="G8" fmla="+- G7 15132 0"/>
              <a:gd name="T0" fmla="*/ 15132 w 21600"/>
              <a:gd name="T1" fmla="*/ 0 h 21600"/>
              <a:gd name="T2" fmla="*/ 15132 w 21600"/>
              <a:gd name="T3" fmla="*/ 12158 h 21600"/>
              <a:gd name="T4" fmla="*/ 1060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32" y="0"/>
                </a:lnTo>
                <a:lnTo>
                  <a:pt x="15132" y="5042"/>
                </a:lnTo>
                <a:lnTo>
                  <a:pt x="12427" y="5042"/>
                </a:lnTo>
                <a:cubicBezTo>
                  <a:pt x="5564" y="5042"/>
                  <a:pt x="0" y="8228"/>
                  <a:pt x="0" y="12158"/>
                </a:cubicBezTo>
                <a:lnTo>
                  <a:pt x="0" y="21600"/>
                </a:lnTo>
                <a:lnTo>
                  <a:pt x="2120" y="21600"/>
                </a:lnTo>
                <a:lnTo>
                  <a:pt x="2120" y="12158"/>
                </a:lnTo>
                <a:cubicBezTo>
                  <a:pt x="2120" y="9373"/>
                  <a:pt x="6735" y="7116"/>
                  <a:pt x="12427" y="7116"/>
                </a:cubicBezTo>
                <a:lnTo>
                  <a:pt x="15132" y="7116"/>
                </a:lnTo>
                <a:lnTo>
                  <a:pt x="15132" y="12158"/>
                </a:lnTo>
                <a:close/>
              </a:path>
            </a:pathLst>
          </a:custGeom>
          <a:solidFill>
            <a:schemeClr val="bg1"/>
          </a:solidFill>
          <a:ln w="285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
        <p:nvSpPr>
          <p:cNvPr id="275468" name="AutoShape 12">
            <a:extLst>
              <a:ext uri="{FF2B5EF4-FFF2-40B4-BE49-F238E27FC236}">
                <a16:creationId xmlns:a16="http://schemas.microsoft.com/office/drawing/2014/main" id="{1ECB8637-2DB7-450D-9C76-6487741AAB65}"/>
              </a:ext>
            </a:extLst>
          </p:cNvPr>
          <p:cNvSpPr>
            <a:spLocks noChangeArrowheads="1"/>
          </p:cNvSpPr>
          <p:nvPr/>
        </p:nvSpPr>
        <p:spPr bwMode="auto">
          <a:xfrm rot="5400000">
            <a:off x="5830888" y="1016000"/>
            <a:ext cx="1584325" cy="4105275"/>
          </a:xfrm>
          <a:custGeom>
            <a:avLst/>
            <a:gdLst>
              <a:gd name="G0" fmla="+- 15116 0 0"/>
              <a:gd name="G1" fmla="+- 4012 0 0"/>
              <a:gd name="G2" fmla="+- 12158 0 4012"/>
              <a:gd name="G3" fmla="+- G2 0 4012"/>
              <a:gd name="G4" fmla="*/ G3 32768 32059"/>
              <a:gd name="G5" fmla="*/ G4 1 2"/>
              <a:gd name="G6" fmla="+- 21600 0 15116"/>
              <a:gd name="G7" fmla="*/ G6 4012 6079"/>
              <a:gd name="G8" fmla="+- G7 15116 0"/>
              <a:gd name="T0" fmla="*/ 15116 w 21600"/>
              <a:gd name="T1" fmla="*/ 0 h 21600"/>
              <a:gd name="T2" fmla="*/ 15116 w 21600"/>
              <a:gd name="T3" fmla="*/ 12158 h 21600"/>
              <a:gd name="T4" fmla="*/ 2113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16" y="0"/>
                </a:lnTo>
                <a:lnTo>
                  <a:pt x="15116" y="4012"/>
                </a:lnTo>
                <a:lnTo>
                  <a:pt x="12427" y="4012"/>
                </a:lnTo>
                <a:cubicBezTo>
                  <a:pt x="5564" y="4012"/>
                  <a:pt x="0" y="7659"/>
                  <a:pt x="0" y="12158"/>
                </a:cubicBezTo>
                <a:lnTo>
                  <a:pt x="0" y="21600"/>
                </a:lnTo>
                <a:lnTo>
                  <a:pt x="4225" y="21600"/>
                </a:lnTo>
                <a:lnTo>
                  <a:pt x="4225" y="12158"/>
                </a:lnTo>
                <a:cubicBezTo>
                  <a:pt x="4225" y="9942"/>
                  <a:pt x="7897" y="8146"/>
                  <a:pt x="12427" y="8146"/>
                </a:cubicBezTo>
                <a:lnTo>
                  <a:pt x="15116" y="8146"/>
                </a:lnTo>
                <a:lnTo>
                  <a:pt x="15116" y="12158"/>
                </a:lnTo>
                <a:close/>
              </a:path>
            </a:pathLst>
          </a:custGeom>
          <a:solidFill>
            <a:schemeClr val="bg1"/>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Tree>
    <p:extLst>
      <p:ext uri="{BB962C8B-B14F-4D97-AF65-F5344CB8AC3E}">
        <p14:creationId xmlns:p14="http://schemas.microsoft.com/office/powerpoint/2010/main" val="2368334652"/>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75460"/>
                                        </p:tgtEl>
                                        <p:attrNameLst>
                                          <p:attrName>style.visibility</p:attrName>
                                        </p:attrNameLst>
                                      </p:cBhvr>
                                      <p:to>
                                        <p:strVal val="visible"/>
                                      </p:to>
                                    </p:set>
                                    <p:anim calcmode="lin" valueType="num">
                                      <p:cBhvr>
                                        <p:cTn id="7" dur="1000" fill="hold"/>
                                        <p:tgtEl>
                                          <p:spTgt spid="275460"/>
                                        </p:tgtEl>
                                        <p:attrNameLst>
                                          <p:attrName>ppt_w</p:attrName>
                                        </p:attrNameLst>
                                      </p:cBhvr>
                                      <p:tavLst>
                                        <p:tav tm="0">
                                          <p:val>
                                            <p:strVal val="#ppt_w*0.70"/>
                                          </p:val>
                                        </p:tav>
                                        <p:tav tm="100000">
                                          <p:val>
                                            <p:strVal val="#ppt_w"/>
                                          </p:val>
                                        </p:tav>
                                      </p:tavLst>
                                    </p:anim>
                                    <p:anim calcmode="lin" valueType="num">
                                      <p:cBhvr>
                                        <p:cTn id="8" dur="1000" fill="hold"/>
                                        <p:tgtEl>
                                          <p:spTgt spid="275460"/>
                                        </p:tgtEl>
                                        <p:attrNameLst>
                                          <p:attrName>ppt_h</p:attrName>
                                        </p:attrNameLst>
                                      </p:cBhvr>
                                      <p:tavLst>
                                        <p:tav tm="0">
                                          <p:val>
                                            <p:strVal val="#ppt_h"/>
                                          </p:val>
                                        </p:tav>
                                        <p:tav tm="100000">
                                          <p:val>
                                            <p:strVal val="#ppt_h"/>
                                          </p:val>
                                        </p:tav>
                                      </p:tavLst>
                                    </p:anim>
                                    <p:animEffect transition="in" filter="fade">
                                      <p:cBhvr>
                                        <p:cTn id="9" dur="1000"/>
                                        <p:tgtEl>
                                          <p:spTgt spid="27546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75463"/>
                                        </p:tgtEl>
                                        <p:attrNameLst>
                                          <p:attrName>style.visibility</p:attrName>
                                        </p:attrNameLst>
                                      </p:cBhvr>
                                      <p:to>
                                        <p:strVal val="visible"/>
                                      </p:to>
                                    </p:set>
                                    <p:anim calcmode="lin" valueType="num">
                                      <p:cBhvr>
                                        <p:cTn id="14" dur="1000" fill="hold"/>
                                        <p:tgtEl>
                                          <p:spTgt spid="275463"/>
                                        </p:tgtEl>
                                        <p:attrNameLst>
                                          <p:attrName>ppt_w</p:attrName>
                                        </p:attrNameLst>
                                      </p:cBhvr>
                                      <p:tavLst>
                                        <p:tav tm="0">
                                          <p:val>
                                            <p:strVal val="#ppt_w*0.70"/>
                                          </p:val>
                                        </p:tav>
                                        <p:tav tm="100000">
                                          <p:val>
                                            <p:strVal val="#ppt_w"/>
                                          </p:val>
                                        </p:tav>
                                      </p:tavLst>
                                    </p:anim>
                                    <p:anim calcmode="lin" valueType="num">
                                      <p:cBhvr>
                                        <p:cTn id="15" dur="1000" fill="hold"/>
                                        <p:tgtEl>
                                          <p:spTgt spid="275463"/>
                                        </p:tgtEl>
                                        <p:attrNameLst>
                                          <p:attrName>ppt_h</p:attrName>
                                        </p:attrNameLst>
                                      </p:cBhvr>
                                      <p:tavLst>
                                        <p:tav tm="0">
                                          <p:val>
                                            <p:strVal val="#ppt_h"/>
                                          </p:val>
                                        </p:tav>
                                        <p:tav tm="100000">
                                          <p:val>
                                            <p:strVal val="#ppt_h"/>
                                          </p:val>
                                        </p:tav>
                                      </p:tavLst>
                                    </p:anim>
                                    <p:animEffect transition="in" filter="fade">
                                      <p:cBhvr>
                                        <p:cTn id="16" dur="1000"/>
                                        <p:tgtEl>
                                          <p:spTgt spid="27546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5467"/>
                                        </p:tgtEl>
                                        <p:attrNameLst>
                                          <p:attrName>style.visibility</p:attrName>
                                        </p:attrNameLst>
                                      </p:cBhvr>
                                      <p:to>
                                        <p:strVal val="visible"/>
                                      </p:to>
                                    </p:set>
                                    <p:anim calcmode="lin" valueType="num">
                                      <p:cBhvr>
                                        <p:cTn id="21" dur="1000" fill="hold"/>
                                        <p:tgtEl>
                                          <p:spTgt spid="275467"/>
                                        </p:tgtEl>
                                        <p:attrNameLst>
                                          <p:attrName>ppt_w</p:attrName>
                                        </p:attrNameLst>
                                      </p:cBhvr>
                                      <p:tavLst>
                                        <p:tav tm="0">
                                          <p:val>
                                            <p:strVal val="#ppt_w*0.70"/>
                                          </p:val>
                                        </p:tav>
                                        <p:tav tm="100000">
                                          <p:val>
                                            <p:strVal val="#ppt_w"/>
                                          </p:val>
                                        </p:tav>
                                      </p:tavLst>
                                    </p:anim>
                                    <p:anim calcmode="lin" valueType="num">
                                      <p:cBhvr>
                                        <p:cTn id="22" dur="1000" fill="hold"/>
                                        <p:tgtEl>
                                          <p:spTgt spid="275467"/>
                                        </p:tgtEl>
                                        <p:attrNameLst>
                                          <p:attrName>ppt_h</p:attrName>
                                        </p:attrNameLst>
                                      </p:cBhvr>
                                      <p:tavLst>
                                        <p:tav tm="0">
                                          <p:val>
                                            <p:strVal val="#ppt_h"/>
                                          </p:val>
                                        </p:tav>
                                        <p:tav tm="100000">
                                          <p:val>
                                            <p:strVal val="#ppt_h"/>
                                          </p:val>
                                        </p:tav>
                                      </p:tavLst>
                                    </p:anim>
                                    <p:animEffect transition="in" filter="fade">
                                      <p:cBhvr>
                                        <p:cTn id="23" dur="1000"/>
                                        <p:tgtEl>
                                          <p:spTgt spid="27546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275468"/>
                                        </p:tgtEl>
                                        <p:attrNameLst>
                                          <p:attrName>style.visibility</p:attrName>
                                        </p:attrNameLst>
                                      </p:cBhvr>
                                      <p:to>
                                        <p:strVal val="visible"/>
                                      </p:to>
                                    </p:set>
                                    <p:anim calcmode="lin" valueType="num">
                                      <p:cBhvr>
                                        <p:cTn id="28" dur="1000" fill="hold"/>
                                        <p:tgtEl>
                                          <p:spTgt spid="275468"/>
                                        </p:tgtEl>
                                        <p:attrNameLst>
                                          <p:attrName>ppt_w</p:attrName>
                                        </p:attrNameLst>
                                      </p:cBhvr>
                                      <p:tavLst>
                                        <p:tav tm="0">
                                          <p:val>
                                            <p:strVal val="#ppt_w*0.70"/>
                                          </p:val>
                                        </p:tav>
                                        <p:tav tm="100000">
                                          <p:val>
                                            <p:strVal val="#ppt_w"/>
                                          </p:val>
                                        </p:tav>
                                      </p:tavLst>
                                    </p:anim>
                                    <p:anim calcmode="lin" valueType="num">
                                      <p:cBhvr>
                                        <p:cTn id="29" dur="1000" fill="hold"/>
                                        <p:tgtEl>
                                          <p:spTgt spid="275468"/>
                                        </p:tgtEl>
                                        <p:attrNameLst>
                                          <p:attrName>ppt_h</p:attrName>
                                        </p:attrNameLst>
                                      </p:cBhvr>
                                      <p:tavLst>
                                        <p:tav tm="0">
                                          <p:val>
                                            <p:strVal val="#ppt_h"/>
                                          </p:val>
                                        </p:tav>
                                        <p:tav tm="100000">
                                          <p:val>
                                            <p:strVal val="#ppt_h"/>
                                          </p:val>
                                        </p:tav>
                                      </p:tavLst>
                                    </p:anim>
                                    <p:animEffect transition="in" filter="fade">
                                      <p:cBhvr>
                                        <p:cTn id="30" dur="1000"/>
                                        <p:tgtEl>
                                          <p:spTgt spid="275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número de diapositiva 6">
            <a:extLst>
              <a:ext uri="{FF2B5EF4-FFF2-40B4-BE49-F238E27FC236}">
                <a16:creationId xmlns:a16="http://schemas.microsoft.com/office/drawing/2014/main" id="{A3B9BBF5-ADBF-411C-88FC-EFD442172880}"/>
              </a:ext>
            </a:extLst>
          </p:cNvPr>
          <p:cNvSpPr>
            <a:spLocks noGrp="1"/>
          </p:cNvSpPr>
          <p:nvPr>
            <p:ph type="sldNum" sz="quarter" idx="12"/>
          </p:nvPr>
        </p:nvSpPr>
        <p:spPr/>
        <p:txBody>
          <a:bodyPr/>
          <a:lstStyle/>
          <a:p>
            <a:fld id="{1322705D-3470-42DA-9C6F-D2B4FAC892CB}" type="slidenum">
              <a:rPr lang="es-ES" altLang="es-AR"/>
              <a:pPr/>
              <a:t>14</a:t>
            </a:fld>
            <a:endParaRPr lang="es-ES" altLang="es-AR"/>
          </a:p>
        </p:txBody>
      </p:sp>
      <p:sp>
        <p:nvSpPr>
          <p:cNvPr id="271365" name="Rectangle 5">
            <a:extLst>
              <a:ext uri="{FF2B5EF4-FFF2-40B4-BE49-F238E27FC236}">
                <a16:creationId xmlns:a16="http://schemas.microsoft.com/office/drawing/2014/main" id="{CE09EC5D-A9E2-463B-AE49-1540918F9A70}"/>
              </a:ext>
            </a:extLst>
          </p:cNvPr>
          <p:cNvSpPr>
            <a:spLocks noChangeArrowheads="1"/>
          </p:cNvSpPr>
          <p:nvPr/>
        </p:nvSpPr>
        <p:spPr bwMode="auto">
          <a:xfrm>
            <a:off x="0" y="2952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sp>
        <p:nvSpPr>
          <p:cNvPr id="271367" name="Rectangle 7">
            <a:extLst>
              <a:ext uri="{FF2B5EF4-FFF2-40B4-BE49-F238E27FC236}">
                <a16:creationId xmlns:a16="http://schemas.microsoft.com/office/drawing/2014/main" id="{9ED7060F-116C-4A83-95C0-6FACCE17736C}"/>
              </a:ext>
            </a:extLst>
          </p:cNvPr>
          <p:cNvSpPr>
            <a:spLocks noChangeArrowheads="1"/>
          </p:cNvSpPr>
          <p:nvPr/>
        </p:nvSpPr>
        <p:spPr bwMode="auto">
          <a:xfrm>
            <a:off x="0" y="31575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71366" name="Object 6">
            <a:extLst>
              <a:ext uri="{FF2B5EF4-FFF2-40B4-BE49-F238E27FC236}">
                <a16:creationId xmlns:a16="http://schemas.microsoft.com/office/drawing/2014/main" id="{12A9669B-3BB9-4735-A101-7F25C96B63C3}"/>
              </a:ext>
            </a:extLst>
          </p:cNvPr>
          <p:cNvGraphicFramePr>
            <a:graphicFrameLocks noChangeAspect="1"/>
          </p:cNvGraphicFramePr>
          <p:nvPr/>
        </p:nvGraphicFramePr>
        <p:xfrm>
          <a:off x="611188" y="3602038"/>
          <a:ext cx="3981450" cy="763587"/>
        </p:xfrm>
        <a:graphic>
          <a:graphicData uri="http://schemas.openxmlformats.org/presentationml/2006/ole">
            <mc:AlternateContent xmlns:mc="http://schemas.openxmlformats.org/markup-compatibility/2006">
              <mc:Choice xmlns:v="urn:schemas-microsoft-com:vml" Requires="v">
                <p:oleObj name="Ecuación" r:id="rId2" imgW="1193760" imgH="228600" progId="Equation.3">
                  <p:embed/>
                </p:oleObj>
              </mc:Choice>
              <mc:Fallback>
                <p:oleObj name="Ecuación" r:id="rId2" imgW="1193760" imgH="228600" progId="Equation.3">
                  <p:embed/>
                  <p:pic>
                    <p:nvPicPr>
                      <p:cNvPr id="271366" name="Object 6">
                        <a:extLst>
                          <a:ext uri="{FF2B5EF4-FFF2-40B4-BE49-F238E27FC236}">
                            <a16:creationId xmlns:a16="http://schemas.microsoft.com/office/drawing/2014/main" id="{12A9669B-3BB9-4735-A101-7F25C96B6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3602038"/>
                        <a:ext cx="3981450" cy="763587"/>
                      </a:xfrm>
                      <a:prstGeom prst="rect">
                        <a:avLst/>
                      </a:prstGeom>
                      <a:solidFill>
                        <a:srgbClr val="CCFFCC"/>
                      </a:solidFill>
                    </p:spPr>
                  </p:pic>
                </p:oleObj>
              </mc:Fallback>
            </mc:AlternateContent>
          </a:graphicData>
        </a:graphic>
      </p:graphicFrame>
      <p:graphicFrame>
        <p:nvGraphicFramePr>
          <p:cNvPr id="271372" name="Object 12">
            <a:extLst>
              <a:ext uri="{FF2B5EF4-FFF2-40B4-BE49-F238E27FC236}">
                <a16:creationId xmlns:a16="http://schemas.microsoft.com/office/drawing/2014/main" id="{079412D0-B2DC-40E2-8541-98579B577534}"/>
              </a:ext>
            </a:extLst>
          </p:cNvPr>
          <p:cNvGraphicFramePr>
            <a:graphicFrameLocks noGrp="1" noChangeAspect="1"/>
          </p:cNvGraphicFramePr>
          <p:nvPr>
            <p:ph type="title"/>
          </p:nvPr>
        </p:nvGraphicFramePr>
        <p:xfrm>
          <a:off x="1331913" y="804863"/>
          <a:ext cx="7343775" cy="679450"/>
        </p:xfrm>
        <a:graphic>
          <a:graphicData uri="http://schemas.openxmlformats.org/presentationml/2006/ole">
            <mc:AlternateContent xmlns:mc="http://schemas.openxmlformats.org/markup-compatibility/2006">
              <mc:Choice xmlns:v="urn:schemas-microsoft-com:vml" Requires="v">
                <p:oleObj name="Ecuación" r:id="rId4" imgW="2019300" imgH="215900" progId="Equation.3">
                  <p:embed/>
                </p:oleObj>
              </mc:Choice>
              <mc:Fallback>
                <p:oleObj name="Ecuación" r:id="rId4" imgW="2019300" imgH="215900" progId="Equation.3">
                  <p:embed/>
                  <p:pic>
                    <p:nvPicPr>
                      <p:cNvPr id="271372" name="Object 12">
                        <a:extLst>
                          <a:ext uri="{FF2B5EF4-FFF2-40B4-BE49-F238E27FC236}">
                            <a16:creationId xmlns:a16="http://schemas.microsoft.com/office/drawing/2014/main" id="{079412D0-B2DC-40E2-8541-98579B577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804863"/>
                        <a:ext cx="7343775" cy="679450"/>
                      </a:xfrm>
                      <a:prstGeom prst="rect">
                        <a:avLst/>
                      </a:prstGeom>
                      <a:solidFill>
                        <a:srgbClr val="FFCC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1369" name="Rectangle 9">
            <a:extLst>
              <a:ext uri="{FF2B5EF4-FFF2-40B4-BE49-F238E27FC236}">
                <a16:creationId xmlns:a16="http://schemas.microsoft.com/office/drawing/2014/main" id="{515864F2-3AC9-4D28-BFF1-6544C8D4E13F}"/>
              </a:ext>
            </a:extLst>
          </p:cNvPr>
          <p:cNvSpPr>
            <a:spLocks noGrp="1" noChangeArrowheads="1"/>
          </p:cNvSpPr>
          <p:nvPr>
            <p:ph type="body" sz="half" idx="1"/>
          </p:nvPr>
        </p:nvSpPr>
        <p:spPr>
          <a:xfrm>
            <a:off x="755650" y="4652963"/>
            <a:ext cx="8058150" cy="936625"/>
          </a:xfrm>
        </p:spPr>
        <p:txBody>
          <a:bodyPr/>
          <a:lstStyle/>
          <a:p>
            <a:pPr>
              <a:buFont typeface="Wingdings" panose="05000000000000000000" pitchFamily="2" charset="2"/>
              <a:buNone/>
            </a:pPr>
            <a:r>
              <a:rPr lang="es-ES" altLang="es-AR" sz="1800"/>
              <a:t>Donde:</a:t>
            </a:r>
          </a:p>
          <a:p>
            <a:pPr algn="ctr">
              <a:buFont typeface="Wingdings" panose="05000000000000000000" pitchFamily="2" charset="2"/>
              <a:buNone/>
            </a:pPr>
            <a:r>
              <a:rPr lang="es-ES" altLang="es-AR" sz="1800"/>
              <a:t> (Coeficiente de los productos) – (Coeficientes de los reactantes)</a:t>
            </a:r>
            <a:r>
              <a:rPr lang="es-ES" altLang="es-AR" sz="2400"/>
              <a:t> = </a:t>
            </a:r>
            <a:r>
              <a:rPr lang="es-ES" altLang="es-AR" sz="1800">
                <a:cs typeface="Arial" panose="020B0604020202020204" pitchFamily="34" charset="0"/>
              </a:rPr>
              <a:t>∆n</a:t>
            </a:r>
            <a:endParaRPr lang="es-ES" altLang="es-AR" sz="1800"/>
          </a:p>
        </p:txBody>
      </p:sp>
      <p:sp>
        <p:nvSpPr>
          <p:cNvPr id="271371" name="Rectangle 11">
            <a:extLst>
              <a:ext uri="{FF2B5EF4-FFF2-40B4-BE49-F238E27FC236}">
                <a16:creationId xmlns:a16="http://schemas.microsoft.com/office/drawing/2014/main" id="{98971E60-F919-44F9-8D9D-2F0E0FF6AB49}"/>
              </a:ext>
            </a:extLst>
          </p:cNvPr>
          <p:cNvSpPr>
            <a:spLocks noChangeArrowheads="1"/>
          </p:cNvSpPr>
          <p:nvPr/>
        </p:nvSpPr>
        <p:spPr bwMode="auto">
          <a:xfrm>
            <a:off x="0" y="3186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s-AR"/>
          </a:p>
        </p:txBody>
      </p:sp>
      <p:graphicFrame>
        <p:nvGraphicFramePr>
          <p:cNvPr id="271375" name="Object 15">
            <a:extLst>
              <a:ext uri="{FF2B5EF4-FFF2-40B4-BE49-F238E27FC236}">
                <a16:creationId xmlns:a16="http://schemas.microsoft.com/office/drawing/2014/main" id="{37F863DD-9944-4444-AEA8-448915353CBC}"/>
              </a:ext>
            </a:extLst>
          </p:cNvPr>
          <p:cNvGraphicFramePr>
            <a:graphicFrameLocks noGrp="1" noChangeAspect="1"/>
          </p:cNvGraphicFramePr>
          <p:nvPr>
            <p:ph sz="half" idx="2"/>
          </p:nvPr>
        </p:nvGraphicFramePr>
        <p:xfrm>
          <a:off x="3665538" y="1951038"/>
          <a:ext cx="3354387" cy="1117600"/>
        </p:xfrm>
        <a:graphic>
          <a:graphicData uri="http://schemas.openxmlformats.org/presentationml/2006/ole">
            <mc:AlternateContent xmlns:mc="http://schemas.openxmlformats.org/markup-compatibility/2006">
              <mc:Choice xmlns:v="urn:schemas-microsoft-com:vml" Requires="v">
                <p:oleObj name="Ecuación" r:id="rId6" imgW="1409700" imgH="469900" progId="Equation.3">
                  <p:embed/>
                </p:oleObj>
              </mc:Choice>
              <mc:Fallback>
                <p:oleObj name="Ecuación" r:id="rId6" imgW="1409700" imgH="469900" progId="Equation.3">
                  <p:embed/>
                  <p:pic>
                    <p:nvPicPr>
                      <p:cNvPr id="271375" name="Object 15">
                        <a:extLst>
                          <a:ext uri="{FF2B5EF4-FFF2-40B4-BE49-F238E27FC236}">
                            <a16:creationId xmlns:a16="http://schemas.microsoft.com/office/drawing/2014/main" id="{37F863DD-9944-4444-AEA8-448915353C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5538" y="1951038"/>
                        <a:ext cx="3354387" cy="1117600"/>
                      </a:xfrm>
                      <a:prstGeom prst="rect">
                        <a:avLst/>
                      </a:prstGeom>
                      <a:solidFill>
                        <a:srgbClr val="CCFFCC"/>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1377" name="AutoShape 17">
            <a:extLst>
              <a:ext uri="{FF2B5EF4-FFF2-40B4-BE49-F238E27FC236}">
                <a16:creationId xmlns:a16="http://schemas.microsoft.com/office/drawing/2014/main" id="{D280C1D4-2C49-4FE5-9610-F3CA7D74FDAD}"/>
              </a:ext>
            </a:extLst>
          </p:cNvPr>
          <p:cNvSpPr>
            <a:spLocks noChangeArrowheads="1"/>
          </p:cNvSpPr>
          <p:nvPr/>
        </p:nvSpPr>
        <p:spPr bwMode="auto">
          <a:xfrm rot="2838357">
            <a:off x="5087143" y="1199357"/>
            <a:ext cx="1655763" cy="4826000"/>
          </a:xfrm>
          <a:prstGeom prst="curvedLeftArrow">
            <a:avLst>
              <a:gd name="adj1" fmla="val 35030"/>
              <a:gd name="adj2" fmla="val 96076"/>
              <a:gd name="adj3" fmla="val 33787"/>
            </a:avLst>
          </a:prstGeom>
          <a:solidFill>
            <a:schemeClr val="bg1"/>
          </a:solidFill>
          <a:ln w="28575">
            <a:solidFill>
              <a:srgbClr val="66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endParaRPr lang="es-ES" altLang="es-AR"/>
          </a:p>
        </p:txBody>
      </p:sp>
      <p:sp>
        <p:nvSpPr>
          <p:cNvPr id="271380" name="AutoShape 20">
            <a:extLst>
              <a:ext uri="{FF2B5EF4-FFF2-40B4-BE49-F238E27FC236}">
                <a16:creationId xmlns:a16="http://schemas.microsoft.com/office/drawing/2014/main" id="{BBDD4C1C-E165-49A0-91C9-C4BB91702EE7}"/>
              </a:ext>
            </a:extLst>
          </p:cNvPr>
          <p:cNvSpPr>
            <a:spLocks noChangeArrowheads="1"/>
          </p:cNvSpPr>
          <p:nvPr/>
        </p:nvSpPr>
        <p:spPr bwMode="auto">
          <a:xfrm rot="-24694140">
            <a:off x="2531269" y="812006"/>
            <a:ext cx="647700" cy="3576638"/>
          </a:xfrm>
          <a:prstGeom prst="downArrow">
            <a:avLst>
              <a:gd name="adj1" fmla="val 50000"/>
              <a:gd name="adj2" fmla="val 138051"/>
            </a:avLst>
          </a:prstGeom>
          <a:solidFill>
            <a:schemeClr val="bg1"/>
          </a:solidFill>
          <a:ln w="381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AR"/>
          </a:p>
        </p:txBody>
      </p:sp>
    </p:spTree>
    <p:extLst>
      <p:ext uri="{BB962C8B-B14F-4D97-AF65-F5344CB8AC3E}">
        <p14:creationId xmlns:p14="http://schemas.microsoft.com/office/powerpoint/2010/main" val="188944967"/>
      </p:ext>
    </p:extLst>
  </p:cSld>
  <p:clrMapOvr>
    <a:masterClrMapping/>
  </p:clrMapOvr>
  <p:transition>
    <p:randomBa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71372"/>
                                        </p:tgtEl>
                                        <p:attrNameLst>
                                          <p:attrName>style.visibility</p:attrName>
                                        </p:attrNameLst>
                                      </p:cBhvr>
                                      <p:to>
                                        <p:strVal val="visible"/>
                                      </p:to>
                                    </p:set>
                                    <p:anim calcmode="lin" valueType="num">
                                      <p:cBhvr>
                                        <p:cTn id="7" dur="1000" fill="hold"/>
                                        <p:tgtEl>
                                          <p:spTgt spid="271372"/>
                                        </p:tgtEl>
                                        <p:attrNameLst>
                                          <p:attrName>ppt_w</p:attrName>
                                        </p:attrNameLst>
                                      </p:cBhvr>
                                      <p:tavLst>
                                        <p:tav tm="0">
                                          <p:val>
                                            <p:strVal val="#ppt_w*0.70"/>
                                          </p:val>
                                        </p:tav>
                                        <p:tav tm="100000">
                                          <p:val>
                                            <p:strVal val="#ppt_w"/>
                                          </p:val>
                                        </p:tav>
                                      </p:tavLst>
                                    </p:anim>
                                    <p:anim calcmode="lin" valueType="num">
                                      <p:cBhvr>
                                        <p:cTn id="8" dur="1000" fill="hold"/>
                                        <p:tgtEl>
                                          <p:spTgt spid="271372"/>
                                        </p:tgtEl>
                                        <p:attrNameLst>
                                          <p:attrName>ppt_h</p:attrName>
                                        </p:attrNameLst>
                                      </p:cBhvr>
                                      <p:tavLst>
                                        <p:tav tm="0">
                                          <p:val>
                                            <p:strVal val="#ppt_h"/>
                                          </p:val>
                                        </p:tav>
                                        <p:tav tm="100000">
                                          <p:val>
                                            <p:strVal val="#ppt_h"/>
                                          </p:val>
                                        </p:tav>
                                      </p:tavLst>
                                    </p:anim>
                                    <p:animEffect transition="in" filter="fade">
                                      <p:cBhvr>
                                        <p:cTn id="9" dur="1000"/>
                                        <p:tgtEl>
                                          <p:spTgt spid="27137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271375"/>
                                        </p:tgtEl>
                                        <p:attrNameLst>
                                          <p:attrName>style.visibility</p:attrName>
                                        </p:attrNameLst>
                                      </p:cBhvr>
                                      <p:to>
                                        <p:strVal val="visible"/>
                                      </p:to>
                                    </p:set>
                                    <p:anim calcmode="lin" valueType="num">
                                      <p:cBhvr>
                                        <p:cTn id="14" dur="1000" fill="hold"/>
                                        <p:tgtEl>
                                          <p:spTgt spid="271375"/>
                                        </p:tgtEl>
                                        <p:attrNameLst>
                                          <p:attrName>ppt_w</p:attrName>
                                        </p:attrNameLst>
                                      </p:cBhvr>
                                      <p:tavLst>
                                        <p:tav tm="0">
                                          <p:val>
                                            <p:strVal val="#ppt_w*0.70"/>
                                          </p:val>
                                        </p:tav>
                                        <p:tav tm="100000">
                                          <p:val>
                                            <p:strVal val="#ppt_w"/>
                                          </p:val>
                                        </p:tav>
                                      </p:tavLst>
                                    </p:anim>
                                    <p:anim calcmode="lin" valueType="num">
                                      <p:cBhvr>
                                        <p:cTn id="15" dur="1000" fill="hold"/>
                                        <p:tgtEl>
                                          <p:spTgt spid="271375"/>
                                        </p:tgtEl>
                                        <p:attrNameLst>
                                          <p:attrName>ppt_h</p:attrName>
                                        </p:attrNameLst>
                                      </p:cBhvr>
                                      <p:tavLst>
                                        <p:tav tm="0">
                                          <p:val>
                                            <p:strVal val="#ppt_h"/>
                                          </p:val>
                                        </p:tav>
                                        <p:tav tm="100000">
                                          <p:val>
                                            <p:strVal val="#ppt_h"/>
                                          </p:val>
                                        </p:tav>
                                      </p:tavLst>
                                    </p:anim>
                                    <p:animEffect transition="in" filter="fade">
                                      <p:cBhvr>
                                        <p:cTn id="16" dur="1000"/>
                                        <p:tgtEl>
                                          <p:spTgt spid="27137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271366"/>
                                        </p:tgtEl>
                                        <p:attrNameLst>
                                          <p:attrName>style.visibility</p:attrName>
                                        </p:attrNameLst>
                                      </p:cBhvr>
                                      <p:to>
                                        <p:strVal val="visible"/>
                                      </p:to>
                                    </p:set>
                                    <p:anim calcmode="lin" valueType="num">
                                      <p:cBhvr>
                                        <p:cTn id="21" dur="1000" fill="hold"/>
                                        <p:tgtEl>
                                          <p:spTgt spid="271366"/>
                                        </p:tgtEl>
                                        <p:attrNameLst>
                                          <p:attrName>ppt_w</p:attrName>
                                        </p:attrNameLst>
                                      </p:cBhvr>
                                      <p:tavLst>
                                        <p:tav tm="0">
                                          <p:val>
                                            <p:strVal val="#ppt_w*0.70"/>
                                          </p:val>
                                        </p:tav>
                                        <p:tav tm="100000">
                                          <p:val>
                                            <p:strVal val="#ppt_w"/>
                                          </p:val>
                                        </p:tav>
                                      </p:tavLst>
                                    </p:anim>
                                    <p:anim calcmode="lin" valueType="num">
                                      <p:cBhvr>
                                        <p:cTn id="22" dur="1000" fill="hold"/>
                                        <p:tgtEl>
                                          <p:spTgt spid="271366"/>
                                        </p:tgtEl>
                                        <p:attrNameLst>
                                          <p:attrName>ppt_h</p:attrName>
                                        </p:attrNameLst>
                                      </p:cBhvr>
                                      <p:tavLst>
                                        <p:tav tm="0">
                                          <p:val>
                                            <p:strVal val="#ppt_h"/>
                                          </p:val>
                                        </p:tav>
                                        <p:tav tm="100000">
                                          <p:val>
                                            <p:strVal val="#ppt_h"/>
                                          </p:val>
                                        </p:tav>
                                      </p:tavLst>
                                    </p:anim>
                                    <p:animEffect transition="in" filter="fade">
                                      <p:cBhvr>
                                        <p:cTn id="23" dur="1000"/>
                                        <p:tgtEl>
                                          <p:spTgt spid="27136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71377"/>
                                        </p:tgtEl>
                                        <p:attrNameLst>
                                          <p:attrName>style.visibility</p:attrName>
                                        </p:attrNameLst>
                                      </p:cBhvr>
                                      <p:to>
                                        <p:strVal val="visible"/>
                                      </p:to>
                                    </p:set>
                                    <p:anim calcmode="lin" valueType="num">
                                      <p:cBhvr>
                                        <p:cTn id="28" dur="1000" fill="hold"/>
                                        <p:tgtEl>
                                          <p:spTgt spid="271377"/>
                                        </p:tgtEl>
                                        <p:attrNameLst>
                                          <p:attrName>ppt_w</p:attrName>
                                        </p:attrNameLst>
                                      </p:cBhvr>
                                      <p:tavLst>
                                        <p:tav tm="0">
                                          <p:val>
                                            <p:strVal val="#ppt_w*0.70"/>
                                          </p:val>
                                        </p:tav>
                                        <p:tav tm="100000">
                                          <p:val>
                                            <p:strVal val="#ppt_w"/>
                                          </p:val>
                                        </p:tav>
                                      </p:tavLst>
                                    </p:anim>
                                    <p:anim calcmode="lin" valueType="num">
                                      <p:cBhvr>
                                        <p:cTn id="29" dur="1000" fill="hold"/>
                                        <p:tgtEl>
                                          <p:spTgt spid="271377"/>
                                        </p:tgtEl>
                                        <p:attrNameLst>
                                          <p:attrName>ppt_h</p:attrName>
                                        </p:attrNameLst>
                                      </p:cBhvr>
                                      <p:tavLst>
                                        <p:tav tm="0">
                                          <p:val>
                                            <p:strVal val="#ppt_h"/>
                                          </p:val>
                                        </p:tav>
                                        <p:tav tm="100000">
                                          <p:val>
                                            <p:strVal val="#ppt_h"/>
                                          </p:val>
                                        </p:tav>
                                      </p:tavLst>
                                    </p:anim>
                                    <p:animEffect transition="in" filter="fade">
                                      <p:cBhvr>
                                        <p:cTn id="30" dur="1000"/>
                                        <p:tgtEl>
                                          <p:spTgt spid="27137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nodeType="clickEffect">
                                  <p:stCondLst>
                                    <p:cond delay="0"/>
                                  </p:stCondLst>
                                  <p:childTnLst>
                                    <p:set>
                                      <p:cBhvr>
                                        <p:cTn id="34" dur="1" fill="hold">
                                          <p:stCondLst>
                                            <p:cond delay="0"/>
                                          </p:stCondLst>
                                        </p:cTn>
                                        <p:tgtEl>
                                          <p:spTgt spid="271380"/>
                                        </p:tgtEl>
                                        <p:attrNameLst>
                                          <p:attrName>style.visibility</p:attrName>
                                        </p:attrNameLst>
                                      </p:cBhvr>
                                      <p:to>
                                        <p:strVal val="visible"/>
                                      </p:to>
                                    </p:set>
                                    <p:anim calcmode="lin" valueType="num">
                                      <p:cBhvr>
                                        <p:cTn id="35" dur="1000" fill="hold"/>
                                        <p:tgtEl>
                                          <p:spTgt spid="271380"/>
                                        </p:tgtEl>
                                        <p:attrNameLst>
                                          <p:attrName>ppt_w</p:attrName>
                                        </p:attrNameLst>
                                      </p:cBhvr>
                                      <p:tavLst>
                                        <p:tav tm="0">
                                          <p:val>
                                            <p:strVal val="#ppt_w*0.70"/>
                                          </p:val>
                                        </p:tav>
                                        <p:tav tm="100000">
                                          <p:val>
                                            <p:strVal val="#ppt_w"/>
                                          </p:val>
                                        </p:tav>
                                      </p:tavLst>
                                    </p:anim>
                                    <p:anim calcmode="lin" valueType="num">
                                      <p:cBhvr>
                                        <p:cTn id="36" dur="1000" fill="hold"/>
                                        <p:tgtEl>
                                          <p:spTgt spid="271380"/>
                                        </p:tgtEl>
                                        <p:attrNameLst>
                                          <p:attrName>ppt_h</p:attrName>
                                        </p:attrNameLst>
                                      </p:cBhvr>
                                      <p:tavLst>
                                        <p:tav tm="0">
                                          <p:val>
                                            <p:strVal val="#ppt_h"/>
                                          </p:val>
                                        </p:tav>
                                        <p:tav tm="100000">
                                          <p:val>
                                            <p:strVal val="#ppt_h"/>
                                          </p:val>
                                        </p:tav>
                                      </p:tavLst>
                                    </p:anim>
                                    <p:animEffect transition="in" filter="fade">
                                      <p:cBhvr>
                                        <p:cTn id="37" dur="1000"/>
                                        <p:tgtEl>
                                          <p:spTgt spid="27138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71369">
                                            <p:txEl>
                                              <p:pRg st="0" end="0"/>
                                            </p:txEl>
                                          </p:spTgt>
                                        </p:tgtEl>
                                        <p:attrNameLst>
                                          <p:attrName>style.visibility</p:attrName>
                                        </p:attrNameLst>
                                      </p:cBhvr>
                                      <p:to>
                                        <p:strVal val="visible"/>
                                      </p:to>
                                    </p:set>
                                    <p:anim calcmode="lin" valueType="num">
                                      <p:cBhvr>
                                        <p:cTn id="42" dur="1000" fill="hold"/>
                                        <p:tgtEl>
                                          <p:spTgt spid="271369">
                                            <p:txEl>
                                              <p:pRg st="0" end="0"/>
                                            </p:txEl>
                                          </p:spTgt>
                                        </p:tgtEl>
                                        <p:attrNameLst>
                                          <p:attrName>ppt_w</p:attrName>
                                        </p:attrNameLst>
                                      </p:cBhvr>
                                      <p:tavLst>
                                        <p:tav tm="0">
                                          <p:val>
                                            <p:strVal val="#ppt_w*0.70"/>
                                          </p:val>
                                        </p:tav>
                                        <p:tav tm="100000">
                                          <p:val>
                                            <p:strVal val="#ppt_w"/>
                                          </p:val>
                                        </p:tav>
                                      </p:tavLst>
                                    </p:anim>
                                    <p:anim calcmode="lin" valueType="num">
                                      <p:cBhvr>
                                        <p:cTn id="43" dur="1000" fill="hold"/>
                                        <p:tgtEl>
                                          <p:spTgt spid="271369">
                                            <p:txEl>
                                              <p:pRg st="0" end="0"/>
                                            </p:txEl>
                                          </p:spTgt>
                                        </p:tgtEl>
                                        <p:attrNameLst>
                                          <p:attrName>ppt_h</p:attrName>
                                        </p:attrNameLst>
                                      </p:cBhvr>
                                      <p:tavLst>
                                        <p:tav tm="0">
                                          <p:val>
                                            <p:strVal val="#ppt_h"/>
                                          </p:val>
                                        </p:tav>
                                        <p:tav tm="100000">
                                          <p:val>
                                            <p:strVal val="#ppt_h"/>
                                          </p:val>
                                        </p:tav>
                                      </p:tavLst>
                                    </p:anim>
                                    <p:animEffect transition="in" filter="fade">
                                      <p:cBhvr>
                                        <p:cTn id="44" dur="1000"/>
                                        <p:tgtEl>
                                          <p:spTgt spid="271369">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71369">
                                            <p:txEl>
                                              <p:pRg st="1" end="1"/>
                                            </p:txEl>
                                          </p:spTgt>
                                        </p:tgtEl>
                                        <p:attrNameLst>
                                          <p:attrName>style.visibility</p:attrName>
                                        </p:attrNameLst>
                                      </p:cBhvr>
                                      <p:to>
                                        <p:strVal val="visible"/>
                                      </p:to>
                                    </p:set>
                                    <p:anim calcmode="lin" valueType="num">
                                      <p:cBhvr>
                                        <p:cTn id="49" dur="1000" fill="hold"/>
                                        <p:tgtEl>
                                          <p:spTgt spid="271369">
                                            <p:txEl>
                                              <p:pRg st="1" end="1"/>
                                            </p:txEl>
                                          </p:spTgt>
                                        </p:tgtEl>
                                        <p:attrNameLst>
                                          <p:attrName>ppt_w</p:attrName>
                                        </p:attrNameLst>
                                      </p:cBhvr>
                                      <p:tavLst>
                                        <p:tav tm="0">
                                          <p:val>
                                            <p:strVal val="#ppt_w*0.70"/>
                                          </p:val>
                                        </p:tav>
                                        <p:tav tm="100000">
                                          <p:val>
                                            <p:strVal val="#ppt_w"/>
                                          </p:val>
                                        </p:tav>
                                      </p:tavLst>
                                    </p:anim>
                                    <p:anim calcmode="lin" valueType="num">
                                      <p:cBhvr>
                                        <p:cTn id="50" dur="1000" fill="hold"/>
                                        <p:tgtEl>
                                          <p:spTgt spid="271369">
                                            <p:txEl>
                                              <p:pRg st="1" end="1"/>
                                            </p:txEl>
                                          </p:spTgt>
                                        </p:tgtEl>
                                        <p:attrNameLst>
                                          <p:attrName>ppt_h</p:attrName>
                                        </p:attrNameLst>
                                      </p:cBhvr>
                                      <p:tavLst>
                                        <p:tav tm="0">
                                          <p:val>
                                            <p:strVal val="#ppt_h"/>
                                          </p:val>
                                        </p:tav>
                                        <p:tav tm="100000">
                                          <p:val>
                                            <p:strVal val="#ppt_h"/>
                                          </p:val>
                                        </p:tav>
                                      </p:tavLst>
                                    </p:anim>
                                    <p:animEffect transition="in" filter="fade">
                                      <p:cBhvr>
                                        <p:cTn id="51" dur="1000"/>
                                        <p:tgtEl>
                                          <p:spTgt spid="2713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9" grpId="0" build="p"/>
      <p:bldP spid="27137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274638"/>
            <a:ext cx="7746064" cy="1143000"/>
          </a:xfrm>
        </p:spPr>
        <p:txBody>
          <a:bodyPr/>
          <a:lstStyle/>
          <a:p>
            <a:pPr algn="ctr"/>
            <a:r>
              <a:rPr lang="es-AR" dirty="0"/>
              <a:t>Principio de Le </a:t>
            </a:r>
            <a:r>
              <a:rPr lang="es-AR" dirty="0" err="1"/>
              <a:t>Châtelier</a:t>
            </a:r>
            <a:endParaRPr lang="es-AR" dirty="0"/>
          </a:p>
        </p:txBody>
      </p:sp>
      <p:sp>
        <p:nvSpPr>
          <p:cNvPr id="3" name="Marcador de contenido 2"/>
          <p:cNvSpPr>
            <a:spLocks noGrp="1"/>
          </p:cNvSpPr>
          <p:nvPr>
            <p:ph idx="1"/>
          </p:nvPr>
        </p:nvSpPr>
        <p:spPr>
          <a:xfrm>
            <a:off x="1187624" y="1447800"/>
            <a:ext cx="7746064" cy="4800600"/>
          </a:xfrm>
        </p:spPr>
        <p:txBody>
          <a:bodyPr>
            <a:normAutofit/>
          </a:bodyPr>
          <a:lstStyle/>
          <a:p>
            <a:pPr marL="82296" indent="0" algn="just">
              <a:buNone/>
            </a:pPr>
            <a:r>
              <a:rPr lang="es-AR" dirty="0"/>
              <a:t>La concentración de equilibrio de los reactivos y productos se puede alterar si se aplica tensión al sistema, los efectos de tales cambios se pueden predecir por el </a:t>
            </a:r>
            <a:r>
              <a:rPr lang="es-AR" b="1" dirty="0"/>
              <a:t>principio de Le </a:t>
            </a:r>
            <a:r>
              <a:rPr lang="es-AR" b="1" dirty="0" err="1"/>
              <a:t>Châtelier</a:t>
            </a:r>
            <a:r>
              <a:rPr lang="es-AR" dirty="0"/>
              <a:t>, que establece que cuando se aplica tensión a un sistema en el equilibrio químico, el equilibrio se desplazará en el sentido que permita aliviar o contrarrestar esa tensión.</a:t>
            </a:r>
          </a:p>
        </p:txBody>
      </p:sp>
    </p:spTree>
    <p:extLst>
      <p:ext uri="{BB962C8B-B14F-4D97-AF65-F5344CB8AC3E}">
        <p14:creationId xmlns:p14="http://schemas.microsoft.com/office/powerpoint/2010/main" val="4234788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8288" y="476672"/>
            <a:ext cx="7890080" cy="1143000"/>
          </a:xfrm>
        </p:spPr>
        <p:txBody>
          <a:bodyPr>
            <a:normAutofit fontScale="90000"/>
          </a:bodyPr>
          <a:lstStyle/>
          <a:p>
            <a:pPr algn="ctr"/>
            <a:r>
              <a:rPr lang="es-AR" dirty="0"/>
              <a:t>Tensiones aplicadas sobre sistemas en equilibrio</a:t>
            </a:r>
          </a:p>
        </p:txBody>
      </p:sp>
      <p:sp>
        <p:nvSpPr>
          <p:cNvPr id="3" name="Marcador de contenido 2"/>
          <p:cNvSpPr>
            <a:spLocks noGrp="1"/>
          </p:cNvSpPr>
          <p:nvPr>
            <p:ph idx="1"/>
          </p:nvPr>
        </p:nvSpPr>
        <p:spPr>
          <a:xfrm>
            <a:off x="1043608" y="2060848"/>
            <a:ext cx="7890080" cy="4187552"/>
          </a:xfrm>
        </p:spPr>
        <p:txBody>
          <a:bodyPr/>
          <a:lstStyle/>
          <a:p>
            <a:r>
              <a:rPr lang="es-AR" dirty="0"/>
              <a:t>Efectos de la temperatura.</a:t>
            </a:r>
          </a:p>
          <a:p>
            <a:r>
              <a:rPr lang="es-AR" dirty="0"/>
              <a:t>Efectos de la presión.</a:t>
            </a:r>
          </a:p>
          <a:p>
            <a:r>
              <a:rPr lang="es-AR" dirty="0"/>
              <a:t>Efecto de las concentraciones.</a:t>
            </a:r>
          </a:p>
          <a:p>
            <a:endParaRPr lang="es-AR" dirty="0"/>
          </a:p>
          <a:p>
            <a:r>
              <a:rPr lang="es-AR" dirty="0"/>
              <a:t>Catalizadores.</a:t>
            </a:r>
          </a:p>
        </p:txBody>
      </p:sp>
    </p:spTree>
    <p:extLst>
      <p:ext uri="{BB962C8B-B14F-4D97-AF65-F5344CB8AC3E}">
        <p14:creationId xmlns:p14="http://schemas.microsoft.com/office/powerpoint/2010/main" val="2575656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089" y="548680"/>
            <a:ext cx="7818072" cy="1570186"/>
          </a:xfrm>
        </p:spPr>
        <p:txBody>
          <a:bodyPr>
            <a:noAutofit/>
          </a:bodyPr>
          <a:lstStyle/>
          <a:p>
            <a:pPr algn="ctr"/>
            <a:r>
              <a:rPr lang="es-AR" sz="3200" dirty="0"/>
              <a:t>Constantes de equilibrio para especies que se disocian o se combinan: electrólitos débiles y precipitados.</a:t>
            </a:r>
          </a:p>
        </p:txBody>
      </p:sp>
      <p:pic>
        <p:nvPicPr>
          <p:cNvPr id="6" name="Imagen 5"/>
          <p:cNvPicPr>
            <a:picLocks noChangeAspect="1"/>
          </p:cNvPicPr>
          <p:nvPr/>
        </p:nvPicPr>
        <p:blipFill>
          <a:blip r:embed="rId2"/>
          <a:stretch>
            <a:fillRect/>
          </a:stretch>
        </p:blipFill>
        <p:spPr>
          <a:xfrm>
            <a:off x="1141089" y="2924944"/>
            <a:ext cx="7989258" cy="2263032"/>
          </a:xfrm>
          <a:prstGeom prst="rect">
            <a:avLst/>
          </a:prstGeom>
        </p:spPr>
      </p:pic>
    </p:spTree>
    <p:extLst>
      <p:ext uri="{BB962C8B-B14F-4D97-AF65-F5344CB8AC3E}">
        <p14:creationId xmlns:p14="http://schemas.microsoft.com/office/powerpoint/2010/main" val="2994594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274638"/>
            <a:ext cx="7674056" cy="1143000"/>
          </a:xfrm>
        </p:spPr>
        <p:txBody>
          <a:bodyPr>
            <a:normAutofit fontScale="90000"/>
          </a:bodyPr>
          <a:lstStyle/>
          <a:p>
            <a:r>
              <a:rPr lang="es-AR" dirty="0"/>
              <a:t>Efecto del ion común: desplazamiento del equilibrio</a:t>
            </a:r>
          </a:p>
        </p:txBody>
      </p:sp>
      <p:sp>
        <p:nvSpPr>
          <p:cNvPr id="3" name="Marcador de contenido 2"/>
          <p:cNvSpPr>
            <a:spLocks noGrp="1"/>
          </p:cNvSpPr>
          <p:nvPr>
            <p:ph idx="1"/>
          </p:nvPr>
        </p:nvSpPr>
        <p:spPr>
          <a:xfrm>
            <a:off x="1435608" y="2132856"/>
            <a:ext cx="7498080" cy="4115544"/>
          </a:xfrm>
        </p:spPr>
        <p:txBody>
          <a:bodyPr>
            <a:normAutofit fontScale="92500"/>
          </a:bodyPr>
          <a:lstStyle/>
          <a:p>
            <a:r>
              <a:rPr lang="es-AR" b="1" dirty="0"/>
              <a:t>Efecto de ion común</a:t>
            </a:r>
          </a:p>
          <a:p>
            <a:pPr marL="82296" indent="0">
              <a:buNone/>
            </a:pPr>
            <a:r>
              <a:rPr lang="es-AR" dirty="0"/>
              <a:t>Es el desplazamiento de un equilibrio cuando cambia la concentración de uno de los iones que están implicados en dicho equilibrio, debido a la presencia en la disolución de una sal que se encuentra disuelta en él.</a:t>
            </a:r>
            <a:br>
              <a:rPr lang="es-AR" dirty="0"/>
            </a:br>
            <a:br>
              <a:rPr lang="es-AR" dirty="0"/>
            </a:br>
            <a:endParaRPr lang="es-AR" dirty="0"/>
          </a:p>
          <a:p>
            <a:endParaRPr lang="es-AR" dirty="0"/>
          </a:p>
        </p:txBody>
      </p:sp>
    </p:spTree>
    <p:extLst>
      <p:ext uri="{BB962C8B-B14F-4D97-AF65-F5344CB8AC3E}">
        <p14:creationId xmlns:p14="http://schemas.microsoft.com/office/powerpoint/2010/main" val="3488244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74638"/>
            <a:ext cx="7890080" cy="1143000"/>
          </a:xfrm>
        </p:spPr>
        <p:txBody>
          <a:bodyPr>
            <a:normAutofit fontScale="90000"/>
          </a:bodyPr>
          <a:lstStyle/>
          <a:p>
            <a:pPr algn="ctr"/>
            <a:r>
              <a:rPr lang="es-AR" dirty="0"/>
              <a:t>Equilibrios heterogéneos: los sólidos no cuentan</a:t>
            </a:r>
          </a:p>
        </p:txBody>
      </p:sp>
      <p:sp>
        <p:nvSpPr>
          <p:cNvPr id="3" name="Marcador de contenido 2"/>
          <p:cNvSpPr>
            <a:spLocks noGrp="1"/>
          </p:cNvSpPr>
          <p:nvPr>
            <p:ph idx="1"/>
          </p:nvPr>
        </p:nvSpPr>
        <p:spPr/>
        <p:txBody>
          <a:bodyPr>
            <a:normAutofit lnSpcReduction="10000"/>
          </a:bodyPr>
          <a:lstStyle/>
          <a:p>
            <a:r>
              <a:rPr lang="es-AR" dirty="0"/>
              <a:t>Si un equilibrio comprende dos fases, la rapidez con la que se alcanza el equilibrio será por lo general sustancialmente más baja que en el caso de las soluciones.</a:t>
            </a:r>
          </a:p>
          <a:p>
            <a:r>
              <a:rPr lang="es-AR" dirty="0"/>
              <a:t>La expresión de la constante de equilibrio no tendrá términos de concentración para las sustancias que están presentes como sólidos, dado que el estado estándar de un sólido se toma como de valor unitario.</a:t>
            </a:r>
          </a:p>
        </p:txBody>
      </p:sp>
    </p:spTree>
    <p:extLst>
      <p:ext uri="{BB962C8B-B14F-4D97-AF65-F5344CB8AC3E}">
        <p14:creationId xmlns:p14="http://schemas.microsoft.com/office/powerpoint/2010/main" val="3580156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74638"/>
            <a:ext cx="7890080" cy="1143000"/>
          </a:xfrm>
        </p:spPr>
        <p:txBody>
          <a:bodyPr>
            <a:normAutofit fontScale="90000"/>
          </a:bodyPr>
          <a:lstStyle/>
          <a:p>
            <a:pPr algn="ctr"/>
            <a:r>
              <a:rPr lang="es-AR" dirty="0"/>
              <a:t>Reacciones químicas: el concepto de rapidez.</a:t>
            </a:r>
          </a:p>
        </p:txBody>
      </p:sp>
      <p:sp>
        <p:nvSpPr>
          <p:cNvPr id="3" name="Marcador de contenido 2"/>
          <p:cNvSpPr>
            <a:spLocks noGrp="1"/>
          </p:cNvSpPr>
          <p:nvPr>
            <p:ph idx="1"/>
          </p:nvPr>
        </p:nvSpPr>
        <p:spPr>
          <a:xfrm>
            <a:off x="1435608" y="1916832"/>
            <a:ext cx="7498080" cy="4331568"/>
          </a:xfrm>
        </p:spPr>
        <p:txBody>
          <a:bodyPr/>
          <a:lstStyle/>
          <a:p>
            <a:pPr marL="82296" indent="0" algn="just">
              <a:buNone/>
            </a:pPr>
            <a:r>
              <a:rPr lang="es-AR" dirty="0" err="1"/>
              <a:t>Guldberg</a:t>
            </a:r>
            <a:r>
              <a:rPr lang="es-AR" dirty="0"/>
              <a:t> y </a:t>
            </a:r>
            <a:r>
              <a:rPr lang="es-AR" dirty="0" err="1"/>
              <a:t>Waage</a:t>
            </a:r>
            <a:r>
              <a:rPr lang="es-AR" dirty="0"/>
              <a:t> describieron lo que ahora llamamos </a:t>
            </a:r>
            <a:r>
              <a:rPr lang="es-AR" u="sng" dirty="0"/>
              <a:t>la ley de acción de masas</a:t>
            </a:r>
            <a:r>
              <a:rPr lang="es-AR" dirty="0"/>
              <a:t>,</a:t>
            </a:r>
          </a:p>
          <a:p>
            <a:pPr marL="82296" indent="0" algn="just">
              <a:buNone/>
            </a:pPr>
            <a:r>
              <a:rPr lang="es-AR" dirty="0"/>
              <a:t>que establece que la rapidez de una reacción química es proporcional a las “masas activas” de las sustancias reaccionantes presentes en cualquier momento.</a:t>
            </a:r>
          </a:p>
        </p:txBody>
      </p:sp>
    </p:spTree>
    <p:extLst>
      <p:ext uri="{BB962C8B-B14F-4D97-AF65-F5344CB8AC3E}">
        <p14:creationId xmlns:p14="http://schemas.microsoft.com/office/powerpoint/2010/main" val="386877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332656"/>
            <a:ext cx="7498080" cy="1143000"/>
          </a:xfrm>
        </p:spPr>
        <p:txBody>
          <a:bodyPr>
            <a:normAutofit fontScale="90000"/>
          </a:bodyPr>
          <a:lstStyle/>
          <a:p>
            <a:r>
              <a:rPr lang="es-AR" dirty="0"/>
              <a:t>Actividad y coeficientes de actividad</a:t>
            </a:r>
          </a:p>
        </p:txBody>
      </p:sp>
      <p:sp>
        <p:nvSpPr>
          <p:cNvPr id="3" name="Marcador de contenido 2"/>
          <p:cNvSpPr>
            <a:spLocks noGrp="1"/>
          </p:cNvSpPr>
          <p:nvPr>
            <p:ph idx="1"/>
          </p:nvPr>
        </p:nvSpPr>
        <p:spPr>
          <a:xfrm>
            <a:off x="1115616" y="1844824"/>
            <a:ext cx="7818072" cy="4800600"/>
          </a:xfrm>
        </p:spPr>
        <p:txBody>
          <a:bodyPr/>
          <a:lstStyle/>
          <a:p>
            <a:r>
              <a:rPr lang="es-AR" dirty="0"/>
              <a:t>La atracción de los iones de la reacción de equilibrio por el electrólito disuelto los enmascara de manera formal </a:t>
            </a:r>
            <a:r>
              <a:rPr lang="es-AR" i="1" dirty="0"/>
              <a:t>disminuyendo su concentración efectiva </a:t>
            </a:r>
            <a:r>
              <a:rPr lang="es-AR" dirty="0"/>
              <a:t>y desplazando el equilibrio.</a:t>
            </a:r>
          </a:p>
          <a:p>
            <a:r>
              <a:rPr lang="es-AR" dirty="0"/>
              <a:t>Esta “concentración efectiva” de un ion en presencia de un electrólito se llama </a:t>
            </a:r>
            <a:r>
              <a:rPr lang="es-AR" b="1" dirty="0"/>
              <a:t>actividad </a:t>
            </a:r>
            <a:r>
              <a:rPr lang="es-AR" dirty="0"/>
              <a:t>del ion.</a:t>
            </a:r>
          </a:p>
        </p:txBody>
      </p:sp>
    </p:spTree>
    <p:extLst>
      <p:ext uri="{BB962C8B-B14F-4D97-AF65-F5344CB8AC3E}">
        <p14:creationId xmlns:p14="http://schemas.microsoft.com/office/powerpoint/2010/main" val="1437203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35608" y="620688"/>
            <a:ext cx="7498080" cy="5627712"/>
          </a:xfrm>
        </p:spPr>
        <p:txBody>
          <a:bodyPr>
            <a:normAutofit/>
          </a:bodyPr>
          <a:lstStyle/>
          <a:p>
            <a:r>
              <a:rPr lang="es-AR" sz="2400" b="1" dirty="0"/>
              <a:t>EL COEFICIENTE DE ACTIVIDAD</a:t>
            </a:r>
            <a:endParaRPr lang="es-AR" sz="2400" dirty="0"/>
          </a:p>
        </p:txBody>
      </p:sp>
      <p:pic>
        <p:nvPicPr>
          <p:cNvPr id="4" name="Imagen 3"/>
          <p:cNvPicPr>
            <a:picLocks noChangeAspect="1"/>
          </p:cNvPicPr>
          <p:nvPr/>
        </p:nvPicPr>
        <p:blipFill>
          <a:blip r:embed="rId2"/>
          <a:stretch>
            <a:fillRect/>
          </a:stretch>
        </p:blipFill>
        <p:spPr>
          <a:xfrm>
            <a:off x="3203848" y="1628800"/>
            <a:ext cx="2376264" cy="1128882"/>
          </a:xfrm>
          <a:prstGeom prst="rect">
            <a:avLst/>
          </a:prstGeom>
        </p:spPr>
      </p:pic>
      <p:sp>
        <p:nvSpPr>
          <p:cNvPr id="5" name="Rectángulo 4"/>
          <p:cNvSpPr/>
          <p:nvPr/>
        </p:nvSpPr>
        <p:spPr>
          <a:xfrm>
            <a:off x="1435608" y="3327298"/>
            <a:ext cx="3149260" cy="461665"/>
          </a:xfrm>
          <a:prstGeom prst="rect">
            <a:avLst/>
          </a:prstGeom>
        </p:spPr>
        <p:txBody>
          <a:bodyPr wrap="none">
            <a:spAutoFit/>
          </a:bodyPr>
          <a:lstStyle/>
          <a:p>
            <a:pPr marL="365760" indent="-283464">
              <a:spcBef>
                <a:spcPts val="600"/>
              </a:spcBef>
              <a:buClr>
                <a:schemeClr val="accent1"/>
              </a:buClr>
              <a:buSzPct val="80000"/>
              <a:buFont typeface="Wingdings 2"/>
              <a:buChar char=""/>
            </a:pPr>
            <a:r>
              <a:rPr lang="es-AR" sz="2400" b="1" dirty="0"/>
              <a:t>FUERZA IÓNICA</a:t>
            </a:r>
          </a:p>
        </p:txBody>
      </p:sp>
      <p:pic>
        <p:nvPicPr>
          <p:cNvPr id="6" name="Imagen 5"/>
          <p:cNvPicPr>
            <a:picLocks noChangeAspect="1"/>
          </p:cNvPicPr>
          <p:nvPr/>
        </p:nvPicPr>
        <p:blipFill>
          <a:blip r:embed="rId3"/>
          <a:stretch>
            <a:fillRect/>
          </a:stretch>
        </p:blipFill>
        <p:spPr>
          <a:xfrm>
            <a:off x="3010237" y="4221088"/>
            <a:ext cx="3240419" cy="1243204"/>
          </a:xfrm>
          <a:prstGeom prst="rect">
            <a:avLst/>
          </a:prstGeom>
        </p:spPr>
      </p:pic>
    </p:spTree>
    <p:extLst>
      <p:ext uri="{BB962C8B-B14F-4D97-AF65-F5344CB8AC3E}">
        <p14:creationId xmlns:p14="http://schemas.microsoft.com/office/powerpoint/2010/main" val="890899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es-AR" sz="3600" dirty="0"/>
              <a:t>Variación del Coeficiente de Actividad</a:t>
            </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273776" y="1772816"/>
            <a:ext cx="7625098" cy="4965180"/>
          </a:xfrm>
          <a:prstGeom prst="rect">
            <a:avLst/>
          </a:prstGeom>
        </p:spPr>
      </p:pic>
    </p:spTree>
    <p:extLst>
      <p:ext uri="{BB962C8B-B14F-4D97-AF65-F5344CB8AC3E}">
        <p14:creationId xmlns:p14="http://schemas.microsoft.com/office/powerpoint/2010/main" val="336271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404664"/>
            <a:ext cx="8032422" cy="1143000"/>
          </a:xfrm>
        </p:spPr>
        <p:txBody>
          <a:bodyPr>
            <a:normAutofit fontScale="90000"/>
          </a:bodyPr>
          <a:lstStyle/>
          <a:p>
            <a:pPr algn="ctr"/>
            <a:r>
              <a:rPr lang="es-AR" dirty="0"/>
              <a:t>Constante de </a:t>
            </a:r>
            <a:r>
              <a:rPr lang="es-AR" dirty="0" err="1"/>
              <a:t>eq</a:t>
            </a:r>
            <a:r>
              <a:rPr lang="es-AR" dirty="0"/>
              <a:t>. termodinámico y coeficientes de actividad</a:t>
            </a:r>
          </a:p>
        </p:txBody>
      </p:sp>
      <p:sp>
        <p:nvSpPr>
          <p:cNvPr id="3" name="Marcador de contenido 2"/>
          <p:cNvSpPr>
            <a:spLocks noGrp="1"/>
          </p:cNvSpPr>
          <p:nvPr>
            <p:ph idx="1"/>
          </p:nvPr>
        </p:nvSpPr>
        <p:spPr>
          <a:xfrm>
            <a:off x="1435608" y="2204864"/>
            <a:ext cx="7498080" cy="4043536"/>
          </a:xfrm>
        </p:spPr>
        <p:txBody>
          <a:bodyPr>
            <a:normAutofit/>
          </a:bodyPr>
          <a:lstStyle/>
          <a:p>
            <a:r>
              <a:rPr lang="es-AR" dirty="0"/>
              <a:t>Hasta ahora, al considerar las constantes de equilibrio se ha supuesto que no hay efecto del ion diverso, es decir, una fuerza iónica de cero y un coeficiente de actividad de 1 (uno). Las constantes de equilibrio se deben expresar más exactamente en términos de actividades más que de concentraciones.</a:t>
            </a:r>
          </a:p>
        </p:txBody>
      </p:sp>
    </p:spTree>
    <p:extLst>
      <p:ext uri="{BB962C8B-B14F-4D97-AF65-F5344CB8AC3E}">
        <p14:creationId xmlns:p14="http://schemas.microsoft.com/office/powerpoint/2010/main" val="1449500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AR" b="1" dirty="0"/>
              <a:t>La</a:t>
            </a:r>
            <a:r>
              <a:rPr lang="es-AR" dirty="0"/>
              <a:t> </a:t>
            </a:r>
            <a:r>
              <a:rPr lang="es-AR" b="1" dirty="0"/>
              <a:t>constante de</a:t>
            </a:r>
            <a:br>
              <a:rPr lang="es-AR" b="1" dirty="0"/>
            </a:br>
            <a:r>
              <a:rPr lang="es-AR" b="1" dirty="0"/>
              <a:t>equilibrio termodinámico</a:t>
            </a:r>
            <a:endParaRPr lang="es-AR" dirty="0"/>
          </a:p>
        </p:txBody>
      </p:sp>
      <p:pic>
        <p:nvPicPr>
          <p:cNvPr id="4" name="Marcador de contenido 3"/>
          <p:cNvPicPr>
            <a:picLocks noGrp="1" noChangeAspect="1"/>
          </p:cNvPicPr>
          <p:nvPr>
            <p:ph idx="1"/>
          </p:nvPr>
        </p:nvPicPr>
        <p:blipFill>
          <a:blip r:embed="rId2"/>
          <a:stretch>
            <a:fillRect/>
          </a:stretch>
        </p:blipFill>
        <p:spPr>
          <a:xfrm>
            <a:off x="2555776" y="2060848"/>
            <a:ext cx="4474918" cy="1296144"/>
          </a:xfrm>
          <a:prstGeom prst="rect">
            <a:avLst/>
          </a:prstGeom>
        </p:spPr>
      </p:pic>
      <p:pic>
        <p:nvPicPr>
          <p:cNvPr id="5" name="Imagen 4"/>
          <p:cNvPicPr>
            <a:picLocks noChangeAspect="1"/>
          </p:cNvPicPr>
          <p:nvPr/>
        </p:nvPicPr>
        <p:blipFill>
          <a:blip r:embed="rId3"/>
          <a:stretch>
            <a:fillRect/>
          </a:stretch>
        </p:blipFill>
        <p:spPr>
          <a:xfrm>
            <a:off x="3101047" y="3356992"/>
            <a:ext cx="3384376" cy="1506408"/>
          </a:xfrm>
          <a:prstGeom prst="rect">
            <a:avLst/>
          </a:prstGeom>
        </p:spPr>
      </p:pic>
      <p:pic>
        <p:nvPicPr>
          <p:cNvPr id="6" name="Imagen 5"/>
          <p:cNvPicPr>
            <a:picLocks noChangeAspect="1"/>
          </p:cNvPicPr>
          <p:nvPr/>
        </p:nvPicPr>
        <p:blipFill>
          <a:blip r:embed="rId4"/>
          <a:stretch>
            <a:fillRect/>
          </a:stretch>
        </p:blipFill>
        <p:spPr>
          <a:xfrm>
            <a:off x="3101047" y="4836390"/>
            <a:ext cx="3299619" cy="1618820"/>
          </a:xfrm>
          <a:prstGeom prst="rect">
            <a:avLst/>
          </a:prstGeom>
        </p:spPr>
      </p:pic>
    </p:spTree>
    <p:extLst>
      <p:ext uri="{BB962C8B-B14F-4D97-AF65-F5344CB8AC3E}">
        <p14:creationId xmlns:p14="http://schemas.microsoft.com/office/powerpoint/2010/main" val="1037913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pic>
        <p:nvPicPr>
          <p:cNvPr id="5" name="Marcador de contenido 4"/>
          <p:cNvPicPr>
            <a:picLocks noGrp="1" noChangeAspect="1"/>
          </p:cNvPicPr>
          <p:nvPr>
            <p:ph idx="1"/>
          </p:nvPr>
        </p:nvPicPr>
        <p:blipFill>
          <a:blip r:embed="rId2"/>
          <a:stretch>
            <a:fillRect/>
          </a:stretch>
        </p:blipFill>
        <p:spPr>
          <a:xfrm>
            <a:off x="5508104" y="3540424"/>
            <a:ext cx="2375446" cy="3056927"/>
          </a:xfrm>
          <a:prstGeom prst="rect">
            <a:avLst/>
          </a:prstGeom>
        </p:spPr>
      </p:pic>
      <p:pic>
        <p:nvPicPr>
          <p:cNvPr id="4" name="Imagen 3"/>
          <p:cNvPicPr>
            <a:picLocks noChangeAspect="1"/>
          </p:cNvPicPr>
          <p:nvPr/>
        </p:nvPicPr>
        <p:blipFill>
          <a:blip r:embed="rId3"/>
          <a:stretch>
            <a:fillRect/>
          </a:stretch>
        </p:blipFill>
        <p:spPr>
          <a:xfrm>
            <a:off x="2262344" y="3479669"/>
            <a:ext cx="2219789" cy="3117682"/>
          </a:xfrm>
          <a:prstGeom prst="rect">
            <a:avLst/>
          </a:prstGeom>
        </p:spPr>
      </p:pic>
      <p:pic>
        <p:nvPicPr>
          <p:cNvPr id="6" name="Imagen 5"/>
          <p:cNvPicPr>
            <a:picLocks noChangeAspect="1"/>
          </p:cNvPicPr>
          <p:nvPr/>
        </p:nvPicPr>
        <p:blipFill>
          <a:blip r:embed="rId4"/>
          <a:stretch>
            <a:fillRect/>
          </a:stretch>
        </p:blipFill>
        <p:spPr>
          <a:xfrm>
            <a:off x="2123729" y="171126"/>
            <a:ext cx="2232248" cy="2987779"/>
          </a:xfrm>
          <a:prstGeom prst="rect">
            <a:avLst/>
          </a:prstGeom>
        </p:spPr>
      </p:pic>
      <p:pic>
        <p:nvPicPr>
          <p:cNvPr id="7" name="Imagen 6"/>
          <p:cNvPicPr>
            <a:picLocks noChangeAspect="1"/>
          </p:cNvPicPr>
          <p:nvPr/>
        </p:nvPicPr>
        <p:blipFill>
          <a:blip r:embed="rId5"/>
          <a:stretch>
            <a:fillRect/>
          </a:stretch>
        </p:blipFill>
        <p:spPr>
          <a:xfrm>
            <a:off x="5374810" y="79953"/>
            <a:ext cx="2383239" cy="3296203"/>
          </a:xfrm>
          <a:prstGeom prst="rect">
            <a:avLst/>
          </a:prstGeom>
        </p:spPr>
      </p:pic>
    </p:spTree>
    <p:extLst>
      <p:ext uri="{BB962C8B-B14F-4D97-AF65-F5344CB8AC3E}">
        <p14:creationId xmlns:p14="http://schemas.microsoft.com/office/powerpoint/2010/main" val="3425474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2">
            <a:extLst>
              <a:ext uri="{FF2B5EF4-FFF2-40B4-BE49-F238E27FC236}">
                <a16:creationId xmlns:a16="http://schemas.microsoft.com/office/drawing/2014/main" id="{97FA11D4-4058-4889-B337-C87B2C17740D}"/>
              </a:ext>
            </a:extLst>
          </p:cNvPr>
          <p:cNvSpPr>
            <a:spLocks noGrp="1"/>
          </p:cNvSpPr>
          <p:nvPr>
            <p:ph type="sldNum" sz="quarter" idx="10"/>
          </p:nvPr>
        </p:nvSpPr>
        <p:spPr/>
        <p:txBody>
          <a:bodyPr/>
          <a:lstStyle/>
          <a:p>
            <a:fld id="{9E315450-D03F-4E76-8AD5-172176DC5734}" type="slidenum">
              <a:rPr lang="es-ES" altLang="es-AR"/>
              <a:pPr/>
              <a:t>3</a:t>
            </a:fld>
            <a:endParaRPr lang="es-ES" altLang="es-AR" sz="1400"/>
          </a:p>
        </p:txBody>
      </p:sp>
      <p:sp>
        <p:nvSpPr>
          <p:cNvPr id="58370" name="Rectangle 1026">
            <a:extLst>
              <a:ext uri="{FF2B5EF4-FFF2-40B4-BE49-F238E27FC236}">
                <a16:creationId xmlns:a16="http://schemas.microsoft.com/office/drawing/2014/main" id="{AB9C87E6-C1E0-44FD-AA85-44BB3793FDAE}"/>
              </a:ext>
            </a:extLst>
          </p:cNvPr>
          <p:cNvSpPr>
            <a:spLocks noGrp="1" noChangeArrowheads="1"/>
          </p:cNvSpPr>
          <p:nvPr>
            <p:ph type="title"/>
          </p:nvPr>
        </p:nvSpPr>
        <p:spPr>
          <a:xfrm>
            <a:off x="1435608" y="274320"/>
            <a:ext cx="7498080" cy="2034550"/>
          </a:xfrm>
        </p:spPr>
        <p:txBody>
          <a:bodyPr>
            <a:normAutofit/>
          </a:bodyPr>
          <a:lstStyle/>
          <a:p>
            <a:r>
              <a:rPr lang="es-ES_tradnl" altLang="es-AR" sz="4000" dirty="0"/>
              <a:t>Equilibrio de moléculas</a:t>
            </a:r>
            <a:br>
              <a:rPr lang="es-ES_tradnl" altLang="es-AR" sz="4000" dirty="0"/>
            </a:br>
            <a:br>
              <a:rPr lang="es-ES_tradnl" altLang="es-AR" sz="4000" dirty="0"/>
            </a:br>
            <a:r>
              <a:rPr lang="es-ES_tradnl" altLang="es-AR" sz="4000" dirty="0"/>
              <a:t>          ( H</a:t>
            </a:r>
            <a:r>
              <a:rPr lang="es-ES_tradnl" altLang="es-AR" sz="4000" baseline="-25000" dirty="0"/>
              <a:t>2</a:t>
            </a:r>
            <a:r>
              <a:rPr kumimoji="0" lang="es-ES_tradnl" altLang="es-AR" sz="4000" dirty="0"/>
              <a:t> +  I</a:t>
            </a:r>
            <a:r>
              <a:rPr kumimoji="0" lang="es-ES_tradnl" altLang="es-AR" sz="4000" baseline="-25000" dirty="0"/>
              <a:t>2           </a:t>
            </a:r>
            <a:r>
              <a:rPr kumimoji="0" lang="es-ES_tradnl" altLang="es-AR" sz="4000" dirty="0"/>
              <a:t>2 HI )</a:t>
            </a:r>
          </a:p>
        </p:txBody>
      </p:sp>
      <p:pic>
        <p:nvPicPr>
          <p:cNvPr id="58371" name="Picture 1027" descr="Equilibrio moléculas (Anaya 195)">
            <a:extLst>
              <a:ext uri="{FF2B5EF4-FFF2-40B4-BE49-F238E27FC236}">
                <a16:creationId xmlns:a16="http://schemas.microsoft.com/office/drawing/2014/main" id="{46D4FE4A-6E34-4230-A301-2BACA2C51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448" y="2308870"/>
            <a:ext cx="6248400" cy="4202112"/>
          </a:xfrm>
          <a:prstGeom prst="rect">
            <a:avLst/>
          </a:prstGeom>
          <a:noFill/>
          <a:extLst>
            <a:ext uri="{909E8E84-426E-40DD-AFC4-6F175D3DCCD1}">
              <a14:hiddenFill xmlns:a14="http://schemas.microsoft.com/office/drawing/2010/main">
                <a:solidFill>
                  <a:srgbClr val="FFFFFF"/>
                </a:solidFill>
              </a14:hiddenFill>
            </a:ext>
          </a:extLst>
        </p:spPr>
      </p:pic>
      <p:cxnSp>
        <p:nvCxnSpPr>
          <p:cNvPr id="3" name="Conector recto de flecha 2">
            <a:extLst>
              <a:ext uri="{FF2B5EF4-FFF2-40B4-BE49-F238E27FC236}">
                <a16:creationId xmlns:a16="http://schemas.microsoft.com/office/drawing/2014/main" id="{5050D1B1-2D2E-4266-8C4C-DAD1FC5E1835}"/>
              </a:ext>
            </a:extLst>
          </p:cNvPr>
          <p:cNvCxnSpPr/>
          <p:nvPr/>
        </p:nvCxnSpPr>
        <p:spPr bwMode="auto">
          <a:xfrm>
            <a:off x="5004048" y="1916832"/>
            <a:ext cx="640080" cy="0"/>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2699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arcador de número de diapositiva 2">
            <a:extLst>
              <a:ext uri="{FF2B5EF4-FFF2-40B4-BE49-F238E27FC236}">
                <a16:creationId xmlns:a16="http://schemas.microsoft.com/office/drawing/2014/main" id="{E2BE360A-AD2F-44D2-8BDA-D3F5C1593145}"/>
              </a:ext>
            </a:extLst>
          </p:cNvPr>
          <p:cNvSpPr>
            <a:spLocks noGrp="1"/>
          </p:cNvSpPr>
          <p:nvPr>
            <p:ph type="sldNum" sz="quarter" idx="10"/>
          </p:nvPr>
        </p:nvSpPr>
        <p:spPr/>
        <p:txBody>
          <a:bodyPr/>
          <a:lstStyle/>
          <a:p>
            <a:fld id="{B3762033-C10F-4D01-83D6-C0F3CEED95CF}" type="slidenum">
              <a:rPr lang="es-ES" altLang="es-AR"/>
              <a:pPr/>
              <a:t>4</a:t>
            </a:fld>
            <a:endParaRPr lang="es-ES" altLang="es-AR" sz="1400"/>
          </a:p>
        </p:txBody>
      </p:sp>
      <p:sp>
        <p:nvSpPr>
          <p:cNvPr id="53250" name="Rectangle 1026">
            <a:extLst>
              <a:ext uri="{FF2B5EF4-FFF2-40B4-BE49-F238E27FC236}">
                <a16:creationId xmlns:a16="http://schemas.microsoft.com/office/drawing/2014/main" id="{A8F65740-E0FA-456C-822F-CECBD203A568}"/>
              </a:ext>
            </a:extLst>
          </p:cNvPr>
          <p:cNvSpPr>
            <a:spLocks noGrp="1" noChangeArrowheads="1"/>
          </p:cNvSpPr>
          <p:nvPr>
            <p:ph type="title"/>
          </p:nvPr>
        </p:nvSpPr>
        <p:spPr/>
        <p:txBody>
          <a:bodyPr>
            <a:normAutofit fontScale="90000"/>
          </a:bodyPr>
          <a:lstStyle/>
          <a:p>
            <a:r>
              <a:rPr lang="es-ES_tradnl" altLang="es-AR" dirty="0"/>
              <a:t>Variación de la concentración con</a:t>
            </a:r>
            <a:br>
              <a:rPr lang="es-ES_tradnl" altLang="es-AR" dirty="0"/>
            </a:br>
            <a:r>
              <a:rPr lang="es-ES_tradnl" altLang="es-AR" dirty="0"/>
              <a:t>el tiempo (H</a:t>
            </a:r>
            <a:r>
              <a:rPr lang="es-ES_tradnl" altLang="es-AR" baseline="-25000" dirty="0"/>
              <a:t>2</a:t>
            </a:r>
            <a:r>
              <a:rPr kumimoji="0" lang="es-ES_tradnl" altLang="es-AR" dirty="0"/>
              <a:t> + I</a:t>
            </a:r>
            <a:r>
              <a:rPr kumimoji="0" lang="es-ES_tradnl" altLang="es-AR" baseline="-25000" dirty="0"/>
              <a:t>2</a:t>
            </a:r>
            <a:r>
              <a:rPr kumimoji="0" lang="es-ES_tradnl" altLang="es-AR" dirty="0"/>
              <a:t> </a:t>
            </a:r>
            <a:r>
              <a:rPr kumimoji="0" lang="es-ES_tradnl" altLang="es-AR" dirty="0">
                <a:sym typeface="MS Reference 1" pitchFamily="2" charset="2"/>
              </a:rPr>
              <a:t>     </a:t>
            </a:r>
            <a:r>
              <a:rPr kumimoji="0" lang="es-ES_tradnl" altLang="es-AR" dirty="0"/>
              <a:t> 2 HI )</a:t>
            </a:r>
          </a:p>
        </p:txBody>
      </p:sp>
      <p:grpSp>
        <p:nvGrpSpPr>
          <p:cNvPr id="53283" name="Group 1059">
            <a:extLst>
              <a:ext uri="{FF2B5EF4-FFF2-40B4-BE49-F238E27FC236}">
                <a16:creationId xmlns:a16="http://schemas.microsoft.com/office/drawing/2014/main" id="{731DEA5E-496E-48B9-9E00-179DE8CAC9EF}"/>
              </a:ext>
            </a:extLst>
          </p:cNvPr>
          <p:cNvGrpSpPr>
            <a:grpSpLocks/>
          </p:cNvGrpSpPr>
          <p:nvPr/>
        </p:nvGrpSpPr>
        <p:grpSpPr bwMode="auto">
          <a:xfrm>
            <a:off x="2065338" y="1797050"/>
            <a:ext cx="6319837" cy="3954463"/>
            <a:chOff x="1301" y="1132"/>
            <a:chExt cx="3981" cy="2491"/>
          </a:xfrm>
        </p:grpSpPr>
        <p:sp>
          <p:nvSpPr>
            <p:cNvPr id="53257" name="Rectangle 1033">
              <a:extLst>
                <a:ext uri="{FF2B5EF4-FFF2-40B4-BE49-F238E27FC236}">
                  <a16:creationId xmlns:a16="http://schemas.microsoft.com/office/drawing/2014/main" id="{41D93D14-6507-4A06-BE35-51F5B82E60A9}"/>
                </a:ext>
              </a:extLst>
            </p:cNvPr>
            <p:cNvSpPr>
              <a:spLocks noChangeArrowheads="1"/>
            </p:cNvSpPr>
            <p:nvPr/>
          </p:nvSpPr>
          <p:spPr bwMode="auto">
            <a:xfrm>
              <a:off x="1301" y="1151"/>
              <a:ext cx="3864" cy="2472"/>
            </a:xfrm>
            <a:prstGeom prst="rect">
              <a:avLst/>
            </a:prstGeom>
            <a:solidFill>
              <a:srgbClr val="FFFFCC"/>
            </a:solidFill>
            <a:ln w="9525">
              <a:solidFill>
                <a:srgbClr val="FFCC99"/>
              </a:solidFill>
              <a:miter lim="800000"/>
              <a:headEnd/>
              <a:tailEnd/>
            </a:ln>
          </p:spPr>
          <p:txBody>
            <a:bodyPr/>
            <a:lstStyle/>
            <a:p>
              <a:endParaRPr lang="es-AR"/>
            </a:p>
          </p:txBody>
        </p:sp>
        <p:grpSp>
          <p:nvGrpSpPr>
            <p:cNvPr id="53282" name="Group 1058">
              <a:extLst>
                <a:ext uri="{FF2B5EF4-FFF2-40B4-BE49-F238E27FC236}">
                  <a16:creationId xmlns:a16="http://schemas.microsoft.com/office/drawing/2014/main" id="{61783A8A-5602-44D3-9A13-79FFDE245F84}"/>
                </a:ext>
              </a:extLst>
            </p:cNvPr>
            <p:cNvGrpSpPr>
              <a:grpSpLocks/>
            </p:cNvGrpSpPr>
            <p:nvPr/>
          </p:nvGrpSpPr>
          <p:grpSpPr bwMode="auto">
            <a:xfrm>
              <a:off x="1389" y="1132"/>
              <a:ext cx="3893" cy="2464"/>
              <a:chOff x="1389" y="1132"/>
              <a:chExt cx="3893" cy="2464"/>
            </a:xfrm>
          </p:grpSpPr>
          <p:sp>
            <p:nvSpPr>
              <p:cNvPr id="53261" name="Line 1037">
                <a:extLst>
                  <a:ext uri="{FF2B5EF4-FFF2-40B4-BE49-F238E27FC236}">
                    <a16:creationId xmlns:a16="http://schemas.microsoft.com/office/drawing/2014/main" id="{16740291-FB0C-4612-81CE-27986A87C5A1}"/>
                  </a:ext>
                </a:extLst>
              </p:cNvPr>
              <p:cNvSpPr>
                <a:spLocks noChangeShapeType="1"/>
              </p:cNvSpPr>
              <p:nvPr/>
            </p:nvSpPr>
            <p:spPr bwMode="auto">
              <a:xfrm>
                <a:off x="1720" y="1278"/>
                <a:ext cx="0" cy="201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grpSp>
            <p:nvGrpSpPr>
              <p:cNvPr id="53281" name="Group 1057">
                <a:extLst>
                  <a:ext uri="{FF2B5EF4-FFF2-40B4-BE49-F238E27FC236}">
                    <a16:creationId xmlns:a16="http://schemas.microsoft.com/office/drawing/2014/main" id="{71E09FAD-C177-4BB2-8EB1-6C4DD6583123}"/>
                  </a:ext>
                </a:extLst>
              </p:cNvPr>
              <p:cNvGrpSpPr>
                <a:grpSpLocks/>
              </p:cNvGrpSpPr>
              <p:nvPr/>
            </p:nvGrpSpPr>
            <p:grpSpPr bwMode="auto">
              <a:xfrm>
                <a:off x="1389" y="1132"/>
                <a:ext cx="3893" cy="2464"/>
                <a:chOff x="1389" y="1132"/>
                <a:chExt cx="3893" cy="2464"/>
              </a:xfrm>
            </p:grpSpPr>
            <p:sp>
              <p:nvSpPr>
                <p:cNvPr id="53263" name="Line 1039">
                  <a:extLst>
                    <a:ext uri="{FF2B5EF4-FFF2-40B4-BE49-F238E27FC236}">
                      <a16:creationId xmlns:a16="http://schemas.microsoft.com/office/drawing/2014/main" id="{2DC88352-A55B-4780-90F4-3E80BC8C682E}"/>
                    </a:ext>
                  </a:extLst>
                </p:cNvPr>
                <p:cNvSpPr>
                  <a:spLocks noChangeShapeType="1"/>
                </p:cNvSpPr>
                <p:nvPr/>
              </p:nvSpPr>
              <p:spPr bwMode="auto">
                <a:xfrm>
                  <a:off x="1697" y="3294"/>
                  <a:ext cx="330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s-AR"/>
                </a:p>
              </p:txBody>
            </p:sp>
            <p:sp>
              <p:nvSpPr>
                <p:cNvPr id="53264" name="Line 1040">
                  <a:extLst>
                    <a:ext uri="{FF2B5EF4-FFF2-40B4-BE49-F238E27FC236}">
                      <a16:creationId xmlns:a16="http://schemas.microsoft.com/office/drawing/2014/main" id="{FD7BC728-E29D-42EE-BC0E-8AF567302451}"/>
                    </a:ext>
                  </a:extLst>
                </p:cNvPr>
                <p:cNvSpPr>
                  <a:spLocks noChangeShapeType="1"/>
                </p:cNvSpPr>
                <p:nvPr/>
              </p:nvSpPr>
              <p:spPr bwMode="auto">
                <a:xfrm>
                  <a:off x="1697" y="1479"/>
                  <a:ext cx="3309"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s-AR"/>
                </a:p>
              </p:txBody>
            </p:sp>
            <p:grpSp>
              <p:nvGrpSpPr>
                <p:cNvPr id="53265" name="Group 1041">
                  <a:extLst>
                    <a:ext uri="{FF2B5EF4-FFF2-40B4-BE49-F238E27FC236}">
                      <a16:creationId xmlns:a16="http://schemas.microsoft.com/office/drawing/2014/main" id="{753C8FC0-E02E-4DA0-ABE4-E35D69346A38}"/>
                    </a:ext>
                  </a:extLst>
                </p:cNvPr>
                <p:cNvGrpSpPr>
                  <a:grpSpLocks/>
                </p:cNvGrpSpPr>
                <p:nvPr/>
              </p:nvGrpSpPr>
              <p:grpSpPr bwMode="auto">
                <a:xfrm>
                  <a:off x="1697" y="1882"/>
                  <a:ext cx="3217" cy="1009"/>
                  <a:chOff x="3610" y="2185"/>
                  <a:chExt cx="4285" cy="1098"/>
                </a:xfrm>
              </p:grpSpPr>
              <p:sp>
                <p:nvSpPr>
                  <p:cNvPr id="53266" name="Freeform 1042">
                    <a:extLst>
                      <a:ext uri="{FF2B5EF4-FFF2-40B4-BE49-F238E27FC236}">
                        <a16:creationId xmlns:a16="http://schemas.microsoft.com/office/drawing/2014/main" id="{950188BB-A748-4F1A-86C5-40EF37232292}"/>
                      </a:ext>
                    </a:extLst>
                  </p:cNvPr>
                  <p:cNvSpPr>
                    <a:spLocks/>
                  </p:cNvSpPr>
                  <p:nvPr/>
                </p:nvSpPr>
                <p:spPr bwMode="auto">
                  <a:xfrm>
                    <a:off x="3610" y="2185"/>
                    <a:ext cx="1836" cy="1098"/>
                  </a:xfrm>
                  <a:custGeom>
                    <a:avLst/>
                    <a:gdLst>
                      <a:gd name="T0" fmla="*/ 0 w 2700"/>
                      <a:gd name="T1" fmla="*/ 0 h 1800"/>
                      <a:gd name="T2" fmla="*/ 1440 w 2700"/>
                      <a:gd name="T3" fmla="*/ 1440 h 1800"/>
                      <a:gd name="T4" fmla="*/ 2700 w 2700"/>
                      <a:gd name="T5" fmla="*/ 1800 h 1800"/>
                    </a:gdLst>
                    <a:ahLst/>
                    <a:cxnLst>
                      <a:cxn ang="0">
                        <a:pos x="T0" y="T1"/>
                      </a:cxn>
                      <a:cxn ang="0">
                        <a:pos x="T2" y="T3"/>
                      </a:cxn>
                      <a:cxn ang="0">
                        <a:pos x="T4" y="T5"/>
                      </a:cxn>
                    </a:cxnLst>
                    <a:rect l="0" t="0" r="r" b="b"/>
                    <a:pathLst>
                      <a:path w="2700" h="1800">
                        <a:moveTo>
                          <a:pt x="0" y="0"/>
                        </a:moveTo>
                        <a:cubicBezTo>
                          <a:pt x="495" y="570"/>
                          <a:pt x="990" y="1140"/>
                          <a:pt x="1440" y="1440"/>
                        </a:cubicBezTo>
                        <a:cubicBezTo>
                          <a:pt x="1890" y="1740"/>
                          <a:pt x="2295" y="1770"/>
                          <a:pt x="2700" y="1800"/>
                        </a:cubicBezTo>
                      </a:path>
                    </a:pathLst>
                  </a:custGeom>
                  <a:noFill/>
                  <a:ln w="1905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53267" name="Line 1043">
                    <a:extLst>
                      <a:ext uri="{FF2B5EF4-FFF2-40B4-BE49-F238E27FC236}">
                        <a16:creationId xmlns:a16="http://schemas.microsoft.com/office/drawing/2014/main" id="{5AF3C276-F0A7-4FBE-B14F-997FA3E87F09}"/>
                      </a:ext>
                    </a:extLst>
                  </p:cNvPr>
                  <p:cNvSpPr>
                    <a:spLocks noChangeShapeType="1"/>
                  </p:cNvSpPr>
                  <p:nvPr/>
                </p:nvSpPr>
                <p:spPr bwMode="auto">
                  <a:xfrm>
                    <a:off x="5446" y="3283"/>
                    <a:ext cx="2449" cy="0"/>
                  </a:xfrm>
                  <a:prstGeom prst="line">
                    <a:avLst/>
                  </a:prstGeom>
                  <a:noFill/>
                  <a:ln w="19050">
                    <a:solidFill>
                      <a:srgbClr val="0000FF"/>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53268" name="Group 1044">
                  <a:extLst>
                    <a:ext uri="{FF2B5EF4-FFF2-40B4-BE49-F238E27FC236}">
                      <a16:creationId xmlns:a16="http://schemas.microsoft.com/office/drawing/2014/main" id="{45B2E47B-4D61-43D0-B8B3-BA3CB93457ED}"/>
                    </a:ext>
                  </a:extLst>
                </p:cNvPr>
                <p:cNvGrpSpPr>
                  <a:grpSpLocks/>
                </p:cNvGrpSpPr>
                <p:nvPr/>
              </p:nvGrpSpPr>
              <p:grpSpPr bwMode="auto">
                <a:xfrm>
                  <a:off x="1697" y="1278"/>
                  <a:ext cx="3217" cy="1007"/>
                  <a:chOff x="3610" y="1528"/>
                  <a:chExt cx="4285" cy="1096"/>
                </a:xfrm>
              </p:grpSpPr>
              <p:sp>
                <p:nvSpPr>
                  <p:cNvPr id="53269" name="Freeform 1045">
                    <a:extLst>
                      <a:ext uri="{FF2B5EF4-FFF2-40B4-BE49-F238E27FC236}">
                        <a16:creationId xmlns:a16="http://schemas.microsoft.com/office/drawing/2014/main" id="{033BCADE-0FC1-47CB-99CF-859AE927690C}"/>
                      </a:ext>
                    </a:extLst>
                  </p:cNvPr>
                  <p:cNvSpPr>
                    <a:spLocks/>
                  </p:cNvSpPr>
                  <p:nvPr/>
                </p:nvSpPr>
                <p:spPr bwMode="auto">
                  <a:xfrm>
                    <a:off x="3610" y="1528"/>
                    <a:ext cx="1836" cy="1096"/>
                  </a:xfrm>
                  <a:custGeom>
                    <a:avLst/>
                    <a:gdLst>
                      <a:gd name="T0" fmla="*/ 0 w 2700"/>
                      <a:gd name="T1" fmla="*/ 0 h 1800"/>
                      <a:gd name="T2" fmla="*/ 1440 w 2700"/>
                      <a:gd name="T3" fmla="*/ 1440 h 1800"/>
                      <a:gd name="T4" fmla="*/ 2700 w 2700"/>
                      <a:gd name="T5" fmla="*/ 1800 h 1800"/>
                    </a:gdLst>
                    <a:ahLst/>
                    <a:cxnLst>
                      <a:cxn ang="0">
                        <a:pos x="T0" y="T1"/>
                      </a:cxn>
                      <a:cxn ang="0">
                        <a:pos x="T2" y="T3"/>
                      </a:cxn>
                      <a:cxn ang="0">
                        <a:pos x="T4" y="T5"/>
                      </a:cxn>
                    </a:cxnLst>
                    <a:rect l="0" t="0" r="r" b="b"/>
                    <a:pathLst>
                      <a:path w="2700" h="1800">
                        <a:moveTo>
                          <a:pt x="0" y="0"/>
                        </a:moveTo>
                        <a:cubicBezTo>
                          <a:pt x="495" y="570"/>
                          <a:pt x="990" y="1140"/>
                          <a:pt x="1440" y="1440"/>
                        </a:cubicBezTo>
                        <a:cubicBezTo>
                          <a:pt x="1890" y="1740"/>
                          <a:pt x="2295" y="1770"/>
                          <a:pt x="2700" y="1800"/>
                        </a:cubicBezTo>
                      </a:path>
                    </a:pathLst>
                  </a:custGeom>
                  <a:noFill/>
                  <a:ln w="19050">
                    <a:solidFill>
                      <a:srgbClr val="99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53270" name="Line 1046">
                    <a:extLst>
                      <a:ext uri="{FF2B5EF4-FFF2-40B4-BE49-F238E27FC236}">
                        <a16:creationId xmlns:a16="http://schemas.microsoft.com/office/drawing/2014/main" id="{9E075E85-5EB3-432E-8503-DE0CA3FE3F5F}"/>
                      </a:ext>
                    </a:extLst>
                  </p:cNvPr>
                  <p:cNvSpPr>
                    <a:spLocks noChangeShapeType="1"/>
                  </p:cNvSpPr>
                  <p:nvPr/>
                </p:nvSpPr>
                <p:spPr bwMode="auto">
                  <a:xfrm>
                    <a:off x="5446" y="2624"/>
                    <a:ext cx="2449" cy="0"/>
                  </a:xfrm>
                  <a:prstGeom prst="line">
                    <a:avLst/>
                  </a:prstGeom>
                  <a:noFill/>
                  <a:ln w="19050">
                    <a:solidFill>
                      <a:srgbClr val="99CC00"/>
                    </a:solidFill>
                    <a:round/>
                    <a:headEnd/>
                    <a:tailEnd/>
                  </a:ln>
                  <a:extLst>
                    <a:ext uri="{909E8E84-426E-40DD-AFC4-6F175D3DCCD1}">
                      <a14:hiddenFill xmlns:a14="http://schemas.microsoft.com/office/drawing/2010/main">
                        <a:noFill/>
                      </a14:hiddenFill>
                    </a:ext>
                  </a:extLst>
                </p:spPr>
                <p:txBody>
                  <a:bodyPr/>
                  <a:lstStyle/>
                  <a:p>
                    <a:endParaRPr lang="es-AR"/>
                  </a:p>
                </p:txBody>
              </p:sp>
            </p:grpSp>
            <p:grpSp>
              <p:nvGrpSpPr>
                <p:cNvPr id="53271" name="Group 1047">
                  <a:extLst>
                    <a:ext uri="{FF2B5EF4-FFF2-40B4-BE49-F238E27FC236}">
                      <a16:creationId xmlns:a16="http://schemas.microsoft.com/office/drawing/2014/main" id="{2B92B5B3-87F3-4243-A6A9-AFBBE26E12A1}"/>
                    </a:ext>
                  </a:extLst>
                </p:cNvPr>
                <p:cNvGrpSpPr>
                  <a:grpSpLocks/>
                </p:cNvGrpSpPr>
                <p:nvPr/>
              </p:nvGrpSpPr>
              <p:grpSpPr bwMode="auto">
                <a:xfrm>
                  <a:off x="1697" y="1479"/>
                  <a:ext cx="3217" cy="1815"/>
                  <a:chOff x="3610" y="1747"/>
                  <a:chExt cx="4285" cy="1974"/>
                </a:xfrm>
              </p:grpSpPr>
              <p:sp>
                <p:nvSpPr>
                  <p:cNvPr id="53272" name="Freeform 1048">
                    <a:extLst>
                      <a:ext uri="{FF2B5EF4-FFF2-40B4-BE49-F238E27FC236}">
                        <a16:creationId xmlns:a16="http://schemas.microsoft.com/office/drawing/2014/main" id="{176CF1AA-EB69-4B0F-8D4F-2765F44B3BF6}"/>
                      </a:ext>
                    </a:extLst>
                  </p:cNvPr>
                  <p:cNvSpPr>
                    <a:spLocks/>
                  </p:cNvSpPr>
                  <p:nvPr/>
                </p:nvSpPr>
                <p:spPr bwMode="auto">
                  <a:xfrm>
                    <a:off x="3610" y="1747"/>
                    <a:ext cx="1836" cy="1974"/>
                  </a:xfrm>
                  <a:custGeom>
                    <a:avLst/>
                    <a:gdLst>
                      <a:gd name="T0" fmla="*/ 0 w 2700"/>
                      <a:gd name="T1" fmla="*/ 3240 h 3240"/>
                      <a:gd name="T2" fmla="*/ 900 w 2700"/>
                      <a:gd name="T3" fmla="*/ 720 h 3240"/>
                      <a:gd name="T4" fmla="*/ 2700 w 2700"/>
                      <a:gd name="T5" fmla="*/ 0 h 3240"/>
                    </a:gdLst>
                    <a:ahLst/>
                    <a:cxnLst>
                      <a:cxn ang="0">
                        <a:pos x="T0" y="T1"/>
                      </a:cxn>
                      <a:cxn ang="0">
                        <a:pos x="T2" y="T3"/>
                      </a:cxn>
                      <a:cxn ang="0">
                        <a:pos x="T4" y="T5"/>
                      </a:cxn>
                    </a:cxnLst>
                    <a:rect l="0" t="0" r="r" b="b"/>
                    <a:pathLst>
                      <a:path w="2700" h="3240">
                        <a:moveTo>
                          <a:pt x="0" y="3240"/>
                        </a:moveTo>
                        <a:cubicBezTo>
                          <a:pt x="225" y="2250"/>
                          <a:pt x="450" y="1260"/>
                          <a:pt x="900" y="720"/>
                        </a:cubicBezTo>
                        <a:cubicBezTo>
                          <a:pt x="1350" y="180"/>
                          <a:pt x="2025" y="90"/>
                          <a:pt x="2700" y="0"/>
                        </a:cubicBezTo>
                      </a:path>
                    </a:pathLst>
                  </a:cu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lstStyle/>
                  <a:p>
                    <a:endParaRPr lang="es-AR"/>
                  </a:p>
                </p:txBody>
              </p:sp>
              <p:sp>
                <p:nvSpPr>
                  <p:cNvPr id="53273" name="Line 1049">
                    <a:extLst>
                      <a:ext uri="{FF2B5EF4-FFF2-40B4-BE49-F238E27FC236}">
                        <a16:creationId xmlns:a16="http://schemas.microsoft.com/office/drawing/2014/main" id="{159C4E84-B4BA-48C2-8FF2-9B2E4CC0EC31}"/>
                      </a:ext>
                    </a:extLst>
                  </p:cNvPr>
                  <p:cNvSpPr>
                    <a:spLocks noChangeShapeType="1"/>
                  </p:cNvSpPr>
                  <p:nvPr/>
                </p:nvSpPr>
                <p:spPr bwMode="auto">
                  <a:xfrm>
                    <a:off x="5446" y="1747"/>
                    <a:ext cx="2449" cy="0"/>
                  </a:xfrm>
                  <a:prstGeom prst="line">
                    <a:avLst/>
                  </a:prstGeom>
                  <a:noFill/>
                  <a:ln w="19050">
                    <a:solidFill>
                      <a:srgbClr val="FF6600"/>
                    </a:solidFill>
                    <a:round/>
                    <a:headEnd/>
                    <a:tailEnd/>
                  </a:ln>
                  <a:extLst>
                    <a:ext uri="{909E8E84-426E-40DD-AFC4-6F175D3DCCD1}">
                      <a14:hiddenFill xmlns:a14="http://schemas.microsoft.com/office/drawing/2010/main">
                        <a:noFill/>
                      </a14:hiddenFill>
                    </a:ext>
                  </a:extLst>
                </p:spPr>
                <p:txBody>
                  <a:bodyPr/>
                  <a:lstStyle/>
                  <a:p>
                    <a:endParaRPr lang="es-AR"/>
                  </a:p>
                </p:txBody>
              </p:sp>
            </p:grpSp>
            <p:sp>
              <p:nvSpPr>
                <p:cNvPr id="53274" name="Text Box 1050">
                  <a:extLst>
                    <a:ext uri="{FF2B5EF4-FFF2-40B4-BE49-F238E27FC236}">
                      <a16:creationId xmlns:a16="http://schemas.microsoft.com/office/drawing/2014/main" id="{7F5A1296-1279-4D2F-8F82-802C61D0E1DC}"/>
                    </a:ext>
                  </a:extLst>
                </p:cNvPr>
                <p:cNvSpPr txBox="1">
                  <a:spLocks noChangeArrowheads="1"/>
                </p:cNvSpPr>
                <p:nvPr/>
              </p:nvSpPr>
              <p:spPr bwMode="auto">
                <a:xfrm>
                  <a:off x="3260" y="1177"/>
                  <a:ext cx="1810"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500"/>
                    </a:spcBef>
                    <a:spcAft>
                      <a:spcPts val="500"/>
                    </a:spcAft>
                  </a:pPr>
                  <a:r>
                    <a:rPr kumimoji="0" lang="es-ES" altLang="es-AR" b="1">
                      <a:solidFill>
                        <a:srgbClr val="FF00FF"/>
                      </a:solidFill>
                      <a:latin typeface="Arial" panose="020B0604020202020204" pitchFamily="34" charset="0"/>
                      <a:ea typeface="SimSun" panose="02010600030101010101" pitchFamily="2" charset="-122"/>
                    </a:rPr>
                    <a:t>Equilibrio químico</a:t>
                  </a:r>
                  <a:endParaRPr kumimoji="0" lang="es-ES" altLang="es-AR" b="1"/>
                </a:p>
              </p:txBody>
            </p:sp>
            <p:sp>
              <p:nvSpPr>
                <p:cNvPr id="53275" name="Text Box 1051">
                  <a:extLst>
                    <a:ext uri="{FF2B5EF4-FFF2-40B4-BE49-F238E27FC236}">
                      <a16:creationId xmlns:a16="http://schemas.microsoft.com/office/drawing/2014/main" id="{5B028303-B033-42C9-8806-5384DB91D93A}"/>
                    </a:ext>
                  </a:extLst>
                </p:cNvPr>
                <p:cNvSpPr txBox="1">
                  <a:spLocks noChangeArrowheads="1"/>
                </p:cNvSpPr>
                <p:nvPr/>
              </p:nvSpPr>
              <p:spPr bwMode="auto">
                <a:xfrm rot="10800000">
                  <a:off x="1389" y="1132"/>
                  <a:ext cx="368" cy="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lstStyle/>
                <a:p>
                  <a:pPr algn="just">
                    <a:spcBef>
                      <a:spcPts val="500"/>
                    </a:spcBef>
                    <a:spcAft>
                      <a:spcPts val="500"/>
                    </a:spcAft>
                  </a:pPr>
                  <a:r>
                    <a:rPr kumimoji="0" lang="es-ES" altLang="es-AR" i="1">
                      <a:solidFill>
                        <a:srgbClr val="0000FF"/>
                      </a:solidFill>
                      <a:ea typeface="SimSun" panose="02010600030101010101" pitchFamily="2" charset="-122"/>
                    </a:rPr>
                    <a:t>Concentraciones (mol/l)</a:t>
                  </a:r>
                  <a:endParaRPr kumimoji="0" lang="es-ES" altLang="es-AR" b="1" i="1"/>
                </a:p>
              </p:txBody>
            </p:sp>
            <p:sp>
              <p:nvSpPr>
                <p:cNvPr id="53276" name="Text Box 1052">
                  <a:extLst>
                    <a:ext uri="{FF2B5EF4-FFF2-40B4-BE49-F238E27FC236}">
                      <a16:creationId xmlns:a16="http://schemas.microsoft.com/office/drawing/2014/main" id="{87604F49-84AD-4F5A-8681-6DEB6A84842D}"/>
                    </a:ext>
                  </a:extLst>
                </p:cNvPr>
                <p:cNvSpPr txBox="1">
                  <a:spLocks noChangeArrowheads="1"/>
                </p:cNvSpPr>
                <p:nvPr/>
              </p:nvSpPr>
              <p:spPr bwMode="auto">
                <a:xfrm>
                  <a:off x="4271" y="3294"/>
                  <a:ext cx="1011"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s-ES_tradnl" altLang="zh-CN" i="1">
                      <a:solidFill>
                        <a:srgbClr val="0000FF"/>
                      </a:solidFill>
                      <a:ea typeface="SimSun" panose="02010600030101010101" pitchFamily="2" charset="-122"/>
                    </a:rPr>
                    <a:t>Tiempo (s)</a:t>
                  </a:r>
                  <a:endParaRPr kumimoji="0" lang="es-ES" altLang="es-AR" b="1"/>
                </a:p>
              </p:txBody>
            </p:sp>
            <p:sp>
              <p:nvSpPr>
                <p:cNvPr id="53277" name="Text Box 1053">
                  <a:extLst>
                    <a:ext uri="{FF2B5EF4-FFF2-40B4-BE49-F238E27FC236}">
                      <a16:creationId xmlns:a16="http://schemas.microsoft.com/office/drawing/2014/main" id="{3BDD4126-FE19-4973-BF65-F501839C9135}"/>
                    </a:ext>
                  </a:extLst>
                </p:cNvPr>
                <p:cNvSpPr txBox="1">
                  <a:spLocks noChangeArrowheads="1"/>
                </p:cNvSpPr>
                <p:nvPr/>
              </p:nvSpPr>
              <p:spPr bwMode="auto">
                <a:xfrm>
                  <a:off x="4087" y="1479"/>
                  <a:ext cx="644"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s-ES_tradnl" altLang="zh-CN" b="1">
                      <a:solidFill>
                        <a:srgbClr val="FF6600"/>
                      </a:solidFill>
                      <a:ea typeface="SimSun" panose="02010600030101010101" pitchFamily="2" charset="-122"/>
                    </a:rPr>
                    <a:t>[HI]</a:t>
                  </a:r>
                  <a:endParaRPr kumimoji="0" lang="es-ES" altLang="es-AR" b="1"/>
                </a:p>
              </p:txBody>
            </p:sp>
            <p:sp>
              <p:nvSpPr>
                <p:cNvPr id="53278" name="Text Box 1054">
                  <a:extLst>
                    <a:ext uri="{FF2B5EF4-FFF2-40B4-BE49-F238E27FC236}">
                      <a16:creationId xmlns:a16="http://schemas.microsoft.com/office/drawing/2014/main" id="{383B380F-1152-485E-A280-ECED104B0F37}"/>
                    </a:ext>
                  </a:extLst>
                </p:cNvPr>
                <p:cNvSpPr txBox="1">
                  <a:spLocks noChangeArrowheads="1"/>
                </p:cNvSpPr>
                <p:nvPr/>
              </p:nvSpPr>
              <p:spPr bwMode="auto">
                <a:xfrm>
                  <a:off x="4087" y="2285"/>
                  <a:ext cx="53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0" lang="es-ES" altLang="zh-CN" b="1">
                      <a:ea typeface="SimSun" panose="02010600030101010101" pitchFamily="2" charset="-122"/>
                    </a:rPr>
                    <a:t>[I</a:t>
                  </a:r>
                  <a:r>
                    <a:rPr kumimoji="0" lang="es-ES" altLang="zh-CN" b="1" baseline="-25000">
                      <a:ea typeface="SimSun" panose="02010600030101010101" pitchFamily="2" charset="-122"/>
                    </a:rPr>
                    <a:t>2</a:t>
                  </a:r>
                  <a:r>
                    <a:rPr kumimoji="0" lang="es-ES" altLang="zh-CN" b="1">
                      <a:ea typeface="SimSun" panose="02010600030101010101" pitchFamily="2" charset="-122"/>
                    </a:rPr>
                    <a:t>]</a:t>
                  </a:r>
                  <a:endParaRPr kumimoji="0" lang="es-ES" altLang="es-AR" b="1"/>
                </a:p>
              </p:txBody>
            </p:sp>
            <p:sp>
              <p:nvSpPr>
                <p:cNvPr id="53279" name="Text Box 1055">
                  <a:extLst>
                    <a:ext uri="{FF2B5EF4-FFF2-40B4-BE49-F238E27FC236}">
                      <a16:creationId xmlns:a16="http://schemas.microsoft.com/office/drawing/2014/main" id="{024949BC-0937-4E7D-BF19-7B7092EFAE8F}"/>
                    </a:ext>
                  </a:extLst>
                </p:cNvPr>
                <p:cNvSpPr txBox="1">
                  <a:spLocks noChangeArrowheads="1"/>
                </p:cNvSpPr>
                <p:nvPr/>
              </p:nvSpPr>
              <p:spPr bwMode="auto">
                <a:xfrm>
                  <a:off x="4087" y="2877"/>
                  <a:ext cx="616"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ts val="500"/>
                    </a:spcBef>
                    <a:spcAft>
                      <a:spcPts val="500"/>
                    </a:spcAft>
                  </a:pPr>
                  <a:r>
                    <a:rPr kumimoji="0" lang="es-ES" altLang="es-AR" b="1">
                      <a:latin typeface="Arial" panose="020B0604020202020204" pitchFamily="34" charset="0"/>
                      <a:ea typeface="SimSun" panose="02010600030101010101" pitchFamily="2" charset="-122"/>
                    </a:rPr>
                    <a:t>[H</a:t>
                  </a:r>
                  <a:r>
                    <a:rPr kumimoji="0" lang="es-ES" altLang="es-AR" b="1" baseline="-25000">
                      <a:latin typeface="Arial" panose="020B0604020202020204" pitchFamily="34" charset="0"/>
                      <a:ea typeface="SimSun" panose="02010600030101010101" pitchFamily="2" charset="-122"/>
                    </a:rPr>
                    <a:t>2</a:t>
                  </a:r>
                  <a:r>
                    <a:rPr kumimoji="0" lang="es-ES" altLang="es-AR" b="1">
                      <a:latin typeface="Arial" panose="020B0604020202020204" pitchFamily="34" charset="0"/>
                      <a:ea typeface="SimSun" panose="02010600030101010101" pitchFamily="2" charset="-122"/>
                    </a:rPr>
                    <a:t>]</a:t>
                  </a:r>
                  <a:endParaRPr kumimoji="0" lang="es-ES" altLang="es-AR" b="1"/>
                </a:p>
              </p:txBody>
            </p:sp>
          </p:grpSp>
          <p:sp>
            <p:nvSpPr>
              <p:cNvPr id="53280" name="Line 1056">
                <a:extLst>
                  <a:ext uri="{FF2B5EF4-FFF2-40B4-BE49-F238E27FC236}">
                    <a16:creationId xmlns:a16="http://schemas.microsoft.com/office/drawing/2014/main" id="{9BB93CD2-7561-4463-9AB0-F1795B23290E}"/>
                  </a:ext>
                </a:extLst>
              </p:cNvPr>
              <p:cNvSpPr>
                <a:spLocks noChangeShapeType="1"/>
              </p:cNvSpPr>
              <p:nvPr/>
            </p:nvSpPr>
            <p:spPr bwMode="auto">
              <a:xfrm flipV="1">
                <a:off x="3098" y="1278"/>
                <a:ext cx="0" cy="2016"/>
              </a:xfrm>
              <a:prstGeom prst="line">
                <a:avLst/>
              </a:prstGeom>
              <a:noFill/>
              <a:ln w="9525">
                <a:solidFill>
                  <a:srgbClr val="000000"/>
                </a:solidFill>
                <a:prstDash val="dashDot"/>
                <a:round/>
                <a:headEnd/>
                <a:tailEnd/>
              </a:ln>
              <a:extLst>
                <a:ext uri="{909E8E84-426E-40DD-AFC4-6F175D3DCCD1}">
                  <a14:hiddenFill xmlns:a14="http://schemas.microsoft.com/office/drawing/2010/main">
                    <a:noFill/>
                  </a14:hiddenFill>
                </a:ext>
              </a:extLst>
            </p:spPr>
            <p:txBody>
              <a:bodyPr/>
              <a:lstStyle/>
              <a:p>
                <a:endParaRPr lang="es-AR"/>
              </a:p>
            </p:txBody>
          </p:sp>
        </p:grpSp>
      </p:grpSp>
      <p:cxnSp>
        <p:nvCxnSpPr>
          <p:cNvPr id="27" name="Conector recto de flecha 26">
            <a:extLst>
              <a:ext uri="{FF2B5EF4-FFF2-40B4-BE49-F238E27FC236}">
                <a16:creationId xmlns:a16="http://schemas.microsoft.com/office/drawing/2014/main" id="{4BD7086B-4244-4CAD-9CAA-06E338E09779}"/>
              </a:ext>
            </a:extLst>
          </p:cNvPr>
          <p:cNvCxnSpPr/>
          <p:nvPr/>
        </p:nvCxnSpPr>
        <p:spPr bwMode="auto">
          <a:xfrm>
            <a:off x="5074920" y="1196752"/>
            <a:ext cx="640080" cy="0"/>
          </a:xfrm>
          <a:prstGeom prst="straightConnector1">
            <a:avLst/>
          </a:prstGeom>
          <a:solidFill>
            <a:schemeClr val="accent1"/>
          </a:solidFill>
          <a:ln w="12700" cap="sq"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3690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a:extLst>
              <a:ext uri="{FF2B5EF4-FFF2-40B4-BE49-F238E27FC236}">
                <a16:creationId xmlns:a16="http://schemas.microsoft.com/office/drawing/2014/main" id="{77C301BB-FFC2-41AE-A99A-5C6577F80A6D}"/>
              </a:ext>
            </a:extLst>
          </p:cNvPr>
          <p:cNvSpPr>
            <a:spLocks noGrp="1"/>
          </p:cNvSpPr>
          <p:nvPr>
            <p:ph type="ftr" sz="quarter" idx="11"/>
          </p:nvPr>
        </p:nvSpPr>
        <p:spPr/>
        <p:txBody>
          <a:bodyPr/>
          <a:lstStyle/>
          <a:p>
            <a:r>
              <a:rPr lang="es-ES" altLang="es-AR"/>
              <a:t>Prof. S. Casas-Cordero E.</a:t>
            </a:r>
          </a:p>
        </p:txBody>
      </p:sp>
      <p:sp>
        <p:nvSpPr>
          <p:cNvPr id="6" name="Marcador de número de diapositiva 5">
            <a:extLst>
              <a:ext uri="{FF2B5EF4-FFF2-40B4-BE49-F238E27FC236}">
                <a16:creationId xmlns:a16="http://schemas.microsoft.com/office/drawing/2014/main" id="{5148F5E3-B4B2-4B92-BB46-80C10A9CF0A9}"/>
              </a:ext>
            </a:extLst>
          </p:cNvPr>
          <p:cNvSpPr>
            <a:spLocks noGrp="1"/>
          </p:cNvSpPr>
          <p:nvPr>
            <p:ph type="sldNum" sz="quarter" idx="12"/>
          </p:nvPr>
        </p:nvSpPr>
        <p:spPr/>
        <p:txBody>
          <a:bodyPr/>
          <a:lstStyle/>
          <a:p>
            <a:fld id="{3988CB7F-97CF-4AB8-A11C-8441F39BC7C7}" type="slidenum">
              <a:rPr lang="es-ES" altLang="es-AR"/>
              <a:pPr/>
              <a:t>5</a:t>
            </a:fld>
            <a:endParaRPr lang="es-ES" altLang="es-AR"/>
          </a:p>
        </p:txBody>
      </p:sp>
      <p:sp>
        <p:nvSpPr>
          <p:cNvPr id="246786" name="Rectangle 2">
            <a:extLst>
              <a:ext uri="{FF2B5EF4-FFF2-40B4-BE49-F238E27FC236}">
                <a16:creationId xmlns:a16="http://schemas.microsoft.com/office/drawing/2014/main" id="{372FB687-6C7E-4F14-B3C6-FE1682743CFA}"/>
              </a:ext>
            </a:extLst>
          </p:cNvPr>
          <p:cNvSpPr>
            <a:spLocks noGrp="1" noChangeArrowheads="1"/>
          </p:cNvSpPr>
          <p:nvPr>
            <p:ph type="title"/>
          </p:nvPr>
        </p:nvSpPr>
        <p:spPr/>
        <p:txBody>
          <a:bodyPr/>
          <a:lstStyle/>
          <a:p>
            <a:r>
              <a:rPr lang="es-ES" altLang="es-AR" sz="3800">
                <a:latin typeface="Arial" panose="020B0604020202020204" pitchFamily="34" charset="0"/>
              </a:rPr>
              <a:t>En la Condición de Equilibrio</a:t>
            </a:r>
            <a:r>
              <a:rPr lang="es-ES" altLang="es-AR"/>
              <a:t>:</a:t>
            </a:r>
          </a:p>
        </p:txBody>
      </p:sp>
      <p:sp>
        <p:nvSpPr>
          <p:cNvPr id="246787" name="Rectangle 3">
            <a:extLst>
              <a:ext uri="{FF2B5EF4-FFF2-40B4-BE49-F238E27FC236}">
                <a16:creationId xmlns:a16="http://schemas.microsoft.com/office/drawing/2014/main" id="{E6F2CD33-9F60-4245-83B8-A859735EB66F}"/>
              </a:ext>
            </a:extLst>
          </p:cNvPr>
          <p:cNvSpPr>
            <a:spLocks noGrp="1" noChangeArrowheads="1"/>
          </p:cNvSpPr>
          <p:nvPr>
            <p:ph type="body" idx="1"/>
          </p:nvPr>
        </p:nvSpPr>
        <p:spPr/>
        <p:txBody>
          <a:bodyPr/>
          <a:lstStyle/>
          <a:p>
            <a:r>
              <a:rPr lang="es-ES" altLang="es-AR" sz="2400" dirty="0"/>
              <a:t>La Velocidad de reacción permanece constante.</a:t>
            </a:r>
          </a:p>
          <a:p>
            <a:r>
              <a:rPr lang="es-ES" altLang="es-AR" sz="2400" dirty="0"/>
              <a:t>La Velocidad de reacción directa se iguala a la Velocidad de reacción reversa.</a:t>
            </a:r>
          </a:p>
          <a:p>
            <a:r>
              <a:rPr lang="es-ES" altLang="es-AR" sz="2400" dirty="0"/>
              <a:t>Los </a:t>
            </a:r>
            <a:r>
              <a:rPr lang="es-ES" altLang="es-AR" sz="2400" dirty="0">
                <a:solidFill>
                  <a:srgbClr val="0066FF"/>
                </a:solidFill>
              </a:rPr>
              <a:t>Ordenes de reacción</a:t>
            </a:r>
            <a:r>
              <a:rPr lang="es-ES" altLang="es-AR" sz="2400" dirty="0"/>
              <a:t> de cada especie se aproximan a los </a:t>
            </a:r>
            <a:r>
              <a:rPr lang="es-ES" altLang="es-AR" sz="2400" dirty="0">
                <a:solidFill>
                  <a:srgbClr val="0066FF"/>
                </a:solidFill>
              </a:rPr>
              <a:t>coeficientes estequiométricos</a:t>
            </a:r>
            <a:r>
              <a:rPr lang="es-ES" altLang="es-AR" sz="2400" dirty="0"/>
              <a:t> que presentan en la ecuación.</a:t>
            </a:r>
          </a:p>
          <a:p>
            <a:r>
              <a:rPr lang="es-ES" altLang="es-AR" sz="2400" dirty="0"/>
              <a:t>El cociente entre las constantes de velocidad, </a:t>
            </a:r>
            <a:r>
              <a:rPr lang="es-ES" altLang="es-AR" b="1" dirty="0" err="1">
                <a:solidFill>
                  <a:schemeClr val="hlink"/>
                </a:solidFill>
              </a:rPr>
              <a:t>k</a:t>
            </a:r>
            <a:r>
              <a:rPr lang="es-ES" altLang="es-AR" b="1" baseline="-25000" dirty="0" err="1">
                <a:solidFill>
                  <a:schemeClr val="hlink"/>
                </a:solidFill>
              </a:rPr>
              <a:t>d</a:t>
            </a:r>
            <a:r>
              <a:rPr lang="es-ES" altLang="es-AR" b="1" dirty="0">
                <a:solidFill>
                  <a:schemeClr val="hlink"/>
                </a:solidFill>
              </a:rPr>
              <a:t>/k</a:t>
            </a:r>
            <a:r>
              <a:rPr lang="es-ES" altLang="es-AR" b="1" baseline="-25000" dirty="0">
                <a:solidFill>
                  <a:schemeClr val="hlink"/>
                </a:solidFill>
              </a:rPr>
              <a:t>r</a:t>
            </a:r>
            <a:r>
              <a:rPr lang="es-ES" altLang="es-AR" sz="2400" dirty="0"/>
              <a:t> se transforma en una nueva constante, conocida como Constante de Equilibrio, </a:t>
            </a:r>
            <a:r>
              <a:rPr lang="es-ES" altLang="es-AR" sz="2400" dirty="0" err="1">
                <a:solidFill>
                  <a:schemeClr val="hlink"/>
                </a:solidFill>
              </a:rPr>
              <a:t>Keq</a:t>
            </a:r>
            <a:r>
              <a:rPr lang="es-ES" altLang="es-AR" sz="2400" dirty="0"/>
              <a:t>.</a:t>
            </a:r>
          </a:p>
        </p:txBody>
      </p:sp>
    </p:spTree>
    <p:extLst>
      <p:ext uri="{BB962C8B-B14F-4D97-AF65-F5344CB8AC3E}">
        <p14:creationId xmlns:p14="http://schemas.microsoft.com/office/powerpoint/2010/main" val="3288687640"/>
      </p:ext>
    </p:extLst>
  </p:cSld>
  <p:clrMapOvr>
    <a:masterClrMapping/>
  </p:clrMapOvr>
  <p:transition>
    <p:randomBa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para libro quimica analitic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a:p>
        </p:txBody>
      </p:sp>
      <p:pic>
        <p:nvPicPr>
          <p:cNvPr id="6" name="Marcador de contenido 5"/>
          <p:cNvPicPr>
            <a:picLocks noGrp="1" noChangeAspect="1"/>
          </p:cNvPicPr>
          <p:nvPr>
            <p:ph idx="1"/>
          </p:nvPr>
        </p:nvPicPr>
        <p:blipFill>
          <a:blip r:embed="rId2"/>
          <a:stretch>
            <a:fillRect/>
          </a:stretch>
        </p:blipFill>
        <p:spPr>
          <a:xfrm>
            <a:off x="1691680" y="382204"/>
            <a:ext cx="5841119" cy="1008112"/>
          </a:xfrm>
          <a:prstGeom prst="rect">
            <a:avLst/>
          </a:prstGeom>
        </p:spPr>
      </p:pic>
      <p:pic>
        <p:nvPicPr>
          <p:cNvPr id="7" name="Imagen 6"/>
          <p:cNvPicPr>
            <a:picLocks noChangeAspect="1"/>
          </p:cNvPicPr>
          <p:nvPr/>
        </p:nvPicPr>
        <p:blipFill>
          <a:blip r:embed="rId3"/>
          <a:stretch>
            <a:fillRect/>
          </a:stretch>
        </p:blipFill>
        <p:spPr>
          <a:xfrm>
            <a:off x="1979713" y="1695522"/>
            <a:ext cx="4898842" cy="1008112"/>
          </a:xfrm>
          <a:prstGeom prst="rect">
            <a:avLst/>
          </a:prstGeom>
        </p:spPr>
      </p:pic>
      <p:pic>
        <p:nvPicPr>
          <p:cNvPr id="8" name="Imagen 7"/>
          <p:cNvPicPr>
            <a:picLocks noChangeAspect="1"/>
          </p:cNvPicPr>
          <p:nvPr/>
        </p:nvPicPr>
        <p:blipFill>
          <a:blip r:embed="rId4"/>
          <a:stretch>
            <a:fillRect/>
          </a:stretch>
        </p:blipFill>
        <p:spPr>
          <a:xfrm>
            <a:off x="2145733" y="2726803"/>
            <a:ext cx="4732822" cy="1000457"/>
          </a:xfrm>
          <a:prstGeom prst="rect">
            <a:avLst/>
          </a:prstGeom>
        </p:spPr>
      </p:pic>
      <p:pic>
        <p:nvPicPr>
          <p:cNvPr id="9" name="Imagen 8"/>
          <p:cNvPicPr>
            <a:picLocks noChangeAspect="1"/>
          </p:cNvPicPr>
          <p:nvPr/>
        </p:nvPicPr>
        <p:blipFill>
          <a:blip r:embed="rId5"/>
          <a:stretch>
            <a:fillRect/>
          </a:stretch>
        </p:blipFill>
        <p:spPr>
          <a:xfrm>
            <a:off x="1979713" y="3820257"/>
            <a:ext cx="4965947" cy="1008112"/>
          </a:xfrm>
          <a:prstGeom prst="rect">
            <a:avLst/>
          </a:prstGeom>
        </p:spPr>
      </p:pic>
      <p:pic>
        <p:nvPicPr>
          <p:cNvPr id="10" name="Imagen 9"/>
          <p:cNvPicPr>
            <a:picLocks noChangeAspect="1"/>
          </p:cNvPicPr>
          <p:nvPr/>
        </p:nvPicPr>
        <p:blipFill>
          <a:blip r:embed="rId6"/>
          <a:stretch>
            <a:fillRect/>
          </a:stretch>
        </p:blipFill>
        <p:spPr>
          <a:xfrm>
            <a:off x="2217052" y="4932441"/>
            <a:ext cx="4424163" cy="1718391"/>
          </a:xfrm>
          <a:prstGeom prst="rect">
            <a:avLst/>
          </a:prstGeom>
        </p:spPr>
      </p:pic>
    </p:spTree>
    <p:extLst>
      <p:ext uri="{BB962C8B-B14F-4D97-AF65-F5344CB8AC3E}">
        <p14:creationId xmlns:p14="http://schemas.microsoft.com/office/powerpoint/2010/main" val="384055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39552" y="2060848"/>
            <a:ext cx="8407342" cy="3384376"/>
          </a:xfrm>
          <a:prstGeom prst="rect">
            <a:avLst/>
          </a:prstGeom>
        </p:spPr>
      </p:pic>
      <p:pic>
        <p:nvPicPr>
          <p:cNvPr id="5" name="Imagen 4"/>
          <p:cNvPicPr>
            <a:picLocks noChangeAspect="1"/>
          </p:cNvPicPr>
          <p:nvPr/>
        </p:nvPicPr>
        <p:blipFill>
          <a:blip r:embed="rId3"/>
          <a:stretch>
            <a:fillRect/>
          </a:stretch>
        </p:blipFill>
        <p:spPr>
          <a:xfrm>
            <a:off x="1364830" y="620688"/>
            <a:ext cx="7779170" cy="1292464"/>
          </a:xfrm>
          <a:prstGeom prst="rect">
            <a:avLst/>
          </a:prstGeom>
        </p:spPr>
      </p:pic>
    </p:spTree>
    <p:extLst>
      <p:ext uri="{BB962C8B-B14F-4D97-AF65-F5344CB8AC3E}">
        <p14:creationId xmlns:p14="http://schemas.microsoft.com/office/powerpoint/2010/main" val="420610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Tipos de Equilibrio</a:t>
            </a:r>
          </a:p>
        </p:txBody>
      </p:sp>
      <p:pic>
        <p:nvPicPr>
          <p:cNvPr id="5" name="Imagen 4"/>
          <p:cNvPicPr>
            <a:picLocks noChangeAspect="1"/>
          </p:cNvPicPr>
          <p:nvPr/>
        </p:nvPicPr>
        <p:blipFill>
          <a:blip r:embed="rId2"/>
          <a:stretch>
            <a:fillRect/>
          </a:stretch>
        </p:blipFill>
        <p:spPr>
          <a:xfrm>
            <a:off x="131071" y="2420888"/>
            <a:ext cx="8827572" cy="2376264"/>
          </a:xfrm>
          <a:prstGeom prst="rect">
            <a:avLst/>
          </a:prstGeom>
        </p:spPr>
      </p:pic>
    </p:spTree>
    <p:extLst>
      <p:ext uri="{BB962C8B-B14F-4D97-AF65-F5344CB8AC3E}">
        <p14:creationId xmlns:p14="http://schemas.microsoft.com/office/powerpoint/2010/main" val="215407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DE8151DA-42FC-4F1A-A2FD-12E883E3F9EE}"/>
              </a:ext>
            </a:extLst>
          </p:cNvPr>
          <p:cNvSpPr>
            <a:spLocks noGrp="1"/>
          </p:cNvSpPr>
          <p:nvPr>
            <p:ph type="sldNum" sz="quarter" idx="12"/>
          </p:nvPr>
        </p:nvSpPr>
        <p:spPr/>
        <p:txBody>
          <a:bodyPr/>
          <a:lstStyle/>
          <a:p>
            <a:fld id="{90B6F163-B9E9-4ED0-94C4-DE4AD1F2BCBB}" type="slidenum">
              <a:rPr lang="es-ES" altLang="es-AR"/>
              <a:pPr/>
              <a:t>9</a:t>
            </a:fld>
            <a:endParaRPr lang="es-ES" altLang="es-AR"/>
          </a:p>
        </p:txBody>
      </p:sp>
      <p:sp>
        <p:nvSpPr>
          <p:cNvPr id="254982" name="Rectangle 6">
            <a:extLst>
              <a:ext uri="{FF2B5EF4-FFF2-40B4-BE49-F238E27FC236}">
                <a16:creationId xmlns:a16="http://schemas.microsoft.com/office/drawing/2014/main" id="{2E6CCB6B-CFC4-410B-95AA-7325D4B74212}"/>
              </a:ext>
            </a:extLst>
          </p:cNvPr>
          <p:cNvSpPr>
            <a:spLocks noGrp="1" noChangeArrowheads="1"/>
          </p:cNvSpPr>
          <p:nvPr>
            <p:ph type="title"/>
          </p:nvPr>
        </p:nvSpPr>
        <p:spPr/>
        <p:txBody>
          <a:bodyPr/>
          <a:lstStyle/>
          <a:p>
            <a:r>
              <a:rPr lang="es-ES" altLang="es-AR">
                <a:solidFill>
                  <a:schemeClr val="hlink"/>
                </a:solidFill>
                <a:latin typeface="Arial" panose="020B0604020202020204" pitchFamily="34" charset="0"/>
              </a:rPr>
              <a:t>Reacciones en fase gaseosa</a:t>
            </a:r>
          </a:p>
        </p:txBody>
      </p:sp>
      <p:sp>
        <p:nvSpPr>
          <p:cNvPr id="254983" name="Rectangle 7">
            <a:extLst>
              <a:ext uri="{FF2B5EF4-FFF2-40B4-BE49-F238E27FC236}">
                <a16:creationId xmlns:a16="http://schemas.microsoft.com/office/drawing/2014/main" id="{85F874C4-8581-4A76-AD2F-E74E9E8A4CA9}"/>
              </a:ext>
            </a:extLst>
          </p:cNvPr>
          <p:cNvSpPr>
            <a:spLocks noGrp="1" noChangeArrowheads="1"/>
          </p:cNvSpPr>
          <p:nvPr>
            <p:ph type="body" idx="1"/>
          </p:nvPr>
        </p:nvSpPr>
        <p:spPr/>
        <p:txBody>
          <a:bodyPr/>
          <a:lstStyle/>
          <a:p>
            <a:pPr>
              <a:lnSpc>
                <a:spcPct val="90000"/>
              </a:lnSpc>
            </a:pPr>
            <a:r>
              <a:rPr lang="es-ES" altLang="es-AR" dirty="0"/>
              <a:t>En un recipiente cerrado, cada especie puede cuantificarse por la concentración molar y también por la Presión Parcial.</a:t>
            </a:r>
          </a:p>
          <a:p>
            <a:pPr>
              <a:lnSpc>
                <a:spcPct val="90000"/>
              </a:lnSpc>
            </a:pPr>
            <a:r>
              <a:rPr lang="es-ES" altLang="es-AR" dirty="0"/>
              <a:t>La </a:t>
            </a:r>
            <a:r>
              <a:rPr lang="es-ES" altLang="es-AR" dirty="0" err="1"/>
              <a:t>Keq</a:t>
            </a:r>
            <a:r>
              <a:rPr lang="es-ES" altLang="es-AR" dirty="0"/>
              <a:t> puede escribirse en función de la Concentración Molar o bien en función de la Presión Parcial.</a:t>
            </a:r>
          </a:p>
          <a:p>
            <a:pPr>
              <a:lnSpc>
                <a:spcPct val="90000"/>
              </a:lnSpc>
            </a:pPr>
            <a:r>
              <a:rPr lang="es-ES" altLang="es-AR" dirty="0"/>
              <a:t>Kc representará a la </a:t>
            </a:r>
            <a:r>
              <a:rPr lang="es-ES" altLang="es-AR" dirty="0" err="1"/>
              <a:t>Keq</a:t>
            </a:r>
            <a:r>
              <a:rPr lang="es-ES" altLang="es-AR" dirty="0"/>
              <a:t> escrita con concentraciones molares</a:t>
            </a:r>
          </a:p>
          <a:p>
            <a:pPr>
              <a:lnSpc>
                <a:spcPct val="90000"/>
              </a:lnSpc>
            </a:pPr>
            <a:r>
              <a:rPr lang="es-ES" altLang="es-AR" dirty="0" err="1"/>
              <a:t>Kp</a:t>
            </a:r>
            <a:r>
              <a:rPr lang="es-ES" altLang="es-AR" dirty="0"/>
              <a:t> representará a la </a:t>
            </a:r>
            <a:r>
              <a:rPr lang="es-ES" altLang="es-AR" dirty="0" err="1"/>
              <a:t>Keq</a:t>
            </a:r>
            <a:r>
              <a:rPr lang="es-ES" altLang="es-AR" dirty="0"/>
              <a:t> escrita con presiones parciales</a:t>
            </a:r>
          </a:p>
        </p:txBody>
      </p:sp>
    </p:spTree>
    <p:extLst>
      <p:ext uri="{BB962C8B-B14F-4D97-AF65-F5344CB8AC3E}">
        <p14:creationId xmlns:p14="http://schemas.microsoft.com/office/powerpoint/2010/main" val="2992426883"/>
      </p:ext>
    </p:extLst>
  </p:cSld>
  <p:clrMapOvr>
    <a:masterClrMapping/>
  </p:clrMapOvr>
  <p:transition>
    <p:randomBa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io">
  <a:themeElements>
    <a:clrScheme name="Solsti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846</TotalTime>
  <Words>795</Words>
  <Application>Microsoft Office PowerPoint</Application>
  <PresentationFormat>Presentación en pantalla (4:3)</PresentationFormat>
  <Paragraphs>74</Paragraphs>
  <Slides>25</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5" baseType="lpstr">
      <vt:lpstr>Aharoni</vt:lpstr>
      <vt:lpstr>Arial</vt:lpstr>
      <vt:lpstr>Calibri</vt:lpstr>
      <vt:lpstr>Gill Sans MT</vt:lpstr>
      <vt:lpstr>Symbol</vt:lpstr>
      <vt:lpstr>Verdana</vt:lpstr>
      <vt:lpstr>Wingdings</vt:lpstr>
      <vt:lpstr>Wingdings 2</vt:lpstr>
      <vt:lpstr>Solsticio</vt:lpstr>
      <vt:lpstr>Ecuación</vt:lpstr>
      <vt:lpstr>Presentación de PowerPoint</vt:lpstr>
      <vt:lpstr>Reacciones químicas: el concepto de rapidez.</vt:lpstr>
      <vt:lpstr>Equilibrio de moléculas            ( H2 +  I2           2 HI )</vt:lpstr>
      <vt:lpstr>Variación de la concentración con el tiempo (H2 + I2       2 HI )</vt:lpstr>
      <vt:lpstr>En la Condición de Equilibrio:</vt:lpstr>
      <vt:lpstr>Presentación de PowerPoint</vt:lpstr>
      <vt:lpstr>Presentación de PowerPoint</vt:lpstr>
      <vt:lpstr>Tipos de Equilibrio</vt:lpstr>
      <vt:lpstr>Reacciones en fase gaseosa</vt:lpstr>
      <vt:lpstr>Ejemplo:</vt:lpstr>
      <vt:lpstr>Presentación de PowerPoint</vt:lpstr>
      <vt:lpstr>Presentación de PowerPoint</vt:lpstr>
      <vt:lpstr>Presentación de PowerPoint</vt:lpstr>
      <vt:lpstr>Presentación de PowerPoint</vt:lpstr>
      <vt:lpstr>Principio de Le Châtelier</vt:lpstr>
      <vt:lpstr>Tensiones aplicadas sobre sistemas en equilibrio</vt:lpstr>
      <vt:lpstr>Constantes de equilibrio para especies que se disocian o se combinan: electrólitos débiles y precipitados.</vt:lpstr>
      <vt:lpstr>Efecto del ion común: desplazamiento del equilibrio</vt:lpstr>
      <vt:lpstr>Equilibrios heterogéneos: los sólidos no cuentan</vt:lpstr>
      <vt:lpstr>Actividad y coeficientes de actividad</vt:lpstr>
      <vt:lpstr>Presentación de PowerPoint</vt:lpstr>
      <vt:lpstr>Variación del Coeficiente de Actividad</vt:lpstr>
      <vt:lpstr>Constante de eq. termodinámico y coeficientes de actividad</vt:lpstr>
      <vt:lpstr>La constante de equilibrio termodinámico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Horacio</dc:creator>
  <cp:lastModifiedBy>Horacio</cp:lastModifiedBy>
  <cp:revision>137</cp:revision>
  <dcterms:created xsi:type="dcterms:W3CDTF">2012-09-24T13:39:23Z</dcterms:created>
  <dcterms:modified xsi:type="dcterms:W3CDTF">2021-04-07T11:46:42Z</dcterms:modified>
</cp:coreProperties>
</file>